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handoutMasterIdLst>
    <p:handoutMasterId r:id="rId56"/>
  </p:handoutMasterIdLst>
  <p:sldIdLst>
    <p:sldId id="258" r:id="rId3"/>
    <p:sldId id="331" r:id="rId4"/>
    <p:sldId id="390" r:id="rId5"/>
    <p:sldId id="333" r:id="rId7"/>
    <p:sldId id="334" r:id="rId8"/>
    <p:sldId id="335" r:id="rId9"/>
    <p:sldId id="336" r:id="rId10"/>
    <p:sldId id="337" r:id="rId11"/>
    <p:sldId id="338" r:id="rId12"/>
    <p:sldId id="342" r:id="rId13"/>
    <p:sldId id="455" r:id="rId14"/>
    <p:sldId id="456" r:id="rId15"/>
    <p:sldId id="368" r:id="rId16"/>
    <p:sldId id="349" r:id="rId17"/>
    <p:sldId id="340" r:id="rId18"/>
    <p:sldId id="345" r:id="rId19"/>
    <p:sldId id="346" r:id="rId20"/>
    <p:sldId id="354" r:id="rId21"/>
    <p:sldId id="347" r:id="rId22"/>
    <p:sldId id="350" r:id="rId23"/>
    <p:sldId id="351" r:id="rId24"/>
    <p:sldId id="352" r:id="rId25"/>
    <p:sldId id="353" r:id="rId26"/>
    <p:sldId id="362" r:id="rId27"/>
    <p:sldId id="369" r:id="rId28"/>
    <p:sldId id="355" r:id="rId29"/>
    <p:sldId id="365" r:id="rId30"/>
    <p:sldId id="370" r:id="rId31"/>
    <p:sldId id="363" r:id="rId32"/>
    <p:sldId id="366" r:id="rId33"/>
    <p:sldId id="367" r:id="rId34"/>
    <p:sldId id="371" r:id="rId35"/>
    <p:sldId id="372" r:id="rId36"/>
    <p:sldId id="422" r:id="rId37"/>
    <p:sldId id="426" r:id="rId38"/>
    <p:sldId id="428" r:id="rId39"/>
    <p:sldId id="429" r:id="rId40"/>
    <p:sldId id="430" r:id="rId41"/>
    <p:sldId id="391" r:id="rId42"/>
    <p:sldId id="435" r:id="rId43"/>
    <p:sldId id="436" r:id="rId44"/>
    <p:sldId id="437" r:id="rId45"/>
    <p:sldId id="438" r:id="rId46"/>
    <p:sldId id="441" r:id="rId47"/>
    <p:sldId id="457" r:id="rId48"/>
    <p:sldId id="442" r:id="rId49"/>
    <p:sldId id="443" r:id="rId50"/>
    <p:sldId id="451" r:id="rId51"/>
    <p:sldId id="434" r:id="rId52"/>
    <p:sldId id="392" r:id="rId53"/>
    <p:sldId id="496" r:id="rId54"/>
    <p:sldId id="497" r:id="rId55"/>
  </p:sldIdLst>
  <p:sldSz cx="9144000" cy="6858000" type="screen4x3"/>
  <p:notesSz cx="9942195" cy="6760845"/>
  <p:custDataLst>
    <p:tags r:id="rId6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ngchengjie999" initials="w"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AFC6"/>
    <a:srgbClr val="5482A3"/>
    <a:srgbClr val="F5F5F5"/>
    <a:srgbClr val="8BABC3"/>
    <a:srgbClr val="A6A6A6"/>
    <a:srgbClr val="789BB5"/>
    <a:srgbClr val="D54A47"/>
    <a:srgbClr val="5B868F"/>
    <a:srgbClr val="75A380"/>
    <a:srgbClr val="E3A44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71" autoAdjust="0"/>
    <p:restoredTop sz="94660"/>
  </p:normalViewPr>
  <p:slideViewPr>
    <p:cSldViewPr snapToGrid="0" showGuides="1">
      <p:cViewPr varScale="1">
        <p:scale>
          <a:sx n="108" d="100"/>
          <a:sy n="108" d="100"/>
        </p:scale>
        <p:origin x="1740" y="11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1" Type="http://schemas.openxmlformats.org/officeDocument/2006/relationships/tags" Target="tags/tag15.xml"/><Relationship Id="rId60" Type="http://schemas.openxmlformats.org/officeDocument/2006/relationships/commentAuthors" Target="commentAuthors.xml"/><Relationship Id="rId6" Type="http://schemas.openxmlformats.org/officeDocument/2006/relationships/notesMaster" Target="notesMasters/notesMaster1.xml"/><Relationship Id="rId59" Type="http://schemas.openxmlformats.org/officeDocument/2006/relationships/tableStyles" Target="tableStyles.xml"/><Relationship Id="rId58" Type="http://schemas.openxmlformats.org/officeDocument/2006/relationships/viewProps" Target="viewProps.xml"/><Relationship Id="rId57" Type="http://schemas.openxmlformats.org/officeDocument/2006/relationships/presProps" Target="presProps.xml"/><Relationship Id="rId56" Type="http://schemas.openxmlformats.org/officeDocument/2006/relationships/handoutMaster" Target="handoutMasters/handoutMaster1.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5-22T21:16:45.428" idx="1">
    <p:pos x="10" y="10"/>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308422" cy="33923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5631790" y="1"/>
            <a:ext cx="4308422" cy="339232"/>
          </a:xfrm>
          <a:prstGeom prst="rect">
            <a:avLst/>
          </a:prstGeom>
        </p:spPr>
        <p:txBody>
          <a:bodyPr vert="horz" lIns="91440" tIns="45720" rIns="91440" bIns="45720" rtlCol="0"/>
          <a:lstStyle>
            <a:lvl1pPr algn="r">
              <a:defRPr sz="1200"/>
            </a:lvl1pPr>
          </a:lstStyle>
          <a:p>
            <a:fld id="{8D280AA6-A04A-47F3-97F7-EFC1BAA645F9}" type="datetimeFigureOut">
              <a:rPr lang="zh-CN" altLang="en-US" smtClean="0"/>
            </a:fld>
            <a:endParaRPr lang="zh-CN" altLang="en-US"/>
          </a:p>
        </p:txBody>
      </p:sp>
      <p:sp>
        <p:nvSpPr>
          <p:cNvPr id="4" name="页脚占位符 3"/>
          <p:cNvSpPr>
            <a:spLocks noGrp="1"/>
          </p:cNvSpPr>
          <p:nvPr>
            <p:ph type="ftr" sz="quarter" idx="2"/>
          </p:nvPr>
        </p:nvSpPr>
        <p:spPr>
          <a:xfrm>
            <a:off x="0" y="6421932"/>
            <a:ext cx="4308422" cy="339231"/>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5631790" y="6421932"/>
            <a:ext cx="4308422" cy="339231"/>
          </a:xfrm>
          <a:prstGeom prst="rect">
            <a:avLst/>
          </a:prstGeom>
        </p:spPr>
        <p:txBody>
          <a:bodyPr vert="horz" lIns="91440" tIns="45720" rIns="91440" bIns="45720" rtlCol="0" anchor="b"/>
          <a:lstStyle>
            <a:lvl1pPr algn="r">
              <a:defRPr sz="1200"/>
            </a:lvl1pPr>
          </a:lstStyle>
          <a:p>
            <a:fld id="{3F8F9CAD-5B3E-4948-B48C-79864FEC513C}"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wdp>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308422" cy="33923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631790" y="1"/>
            <a:ext cx="4308422" cy="339232"/>
          </a:xfrm>
          <a:prstGeom prst="rect">
            <a:avLst/>
          </a:prstGeom>
        </p:spPr>
        <p:txBody>
          <a:bodyPr vert="horz" lIns="91440" tIns="45720" rIns="91440" bIns="45720" rtlCol="0"/>
          <a:lstStyle>
            <a:lvl1pPr algn="r">
              <a:defRPr sz="1200"/>
            </a:lvl1pPr>
          </a:lstStyle>
          <a:p>
            <a:fld id="{15A84553-D4CB-4436-A308-FC56A8E3EF4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449638" y="844550"/>
            <a:ext cx="3043237" cy="22828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94252" y="3253809"/>
            <a:ext cx="7954010" cy="2662208"/>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6421932"/>
            <a:ext cx="4308422" cy="33923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631790" y="6421932"/>
            <a:ext cx="4308422" cy="339231"/>
          </a:xfrm>
          <a:prstGeom prst="rect">
            <a:avLst/>
          </a:prstGeom>
        </p:spPr>
        <p:txBody>
          <a:bodyPr vert="horz" lIns="91440" tIns="45720" rIns="91440" bIns="45720" rtlCol="0" anchor="b"/>
          <a:lstStyle>
            <a:lvl1pPr algn="r">
              <a:defRPr sz="1200"/>
            </a:lvl1pPr>
          </a:lstStyle>
          <a:p>
            <a:fld id="{BC0A6B7D-4A1A-4A4D-93B7-D784EA5E4BF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0A6B7D-4A1A-4A4D-93B7-D784EA5E4BF8}"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0A6B7D-4A1A-4A4D-93B7-D784EA5E4BF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0A6B7D-4A1A-4A4D-93B7-D784EA5E4BF8}"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0A6B7D-4A1A-4A4D-93B7-D784EA5E4BF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0A6B7D-4A1A-4A4D-93B7-D784EA5E4BF8}"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0A6B7D-4A1A-4A4D-93B7-D784EA5E4BF8}"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0A6B7D-4A1A-4A4D-93B7-D784EA5E4BF8}"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0A6B7D-4A1A-4A4D-93B7-D784EA5E4BF8}"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0A6B7D-4A1A-4A4D-93B7-D784EA5E4BF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613" y="140481"/>
            <a:ext cx="3194092" cy="855561"/>
          </a:xfrm>
          <a:prstGeom prst="rect">
            <a:avLst/>
          </a:prstGeom>
        </p:spPr>
      </p:pic>
      <p:sp>
        <p:nvSpPr>
          <p:cNvPr id="8" name="矩形 7"/>
          <p:cNvSpPr/>
          <p:nvPr userDrawn="1"/>
        </p:nvSpPr>
        <p:spPr>
          <a:xfrm>
            <a:off x="2228850" y="2492944"/>
            <a:ext cx="6915151" cy="4365057"/>
          </a:xfrm>
          <a:prstGeom prst="rect">
            <a:avLst/>
          </a:prstGeom>
          <a:blipFill dpi="0" rotWithShape="1">
            <a:blip r:embed="rId3">
              <a:alphaModFix amt="17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p>
        </p:txBody>
      </p:sp>
      <p:sp>
        <p:nvSpPr>
          <p:cNvPr id="4" name="矩形 3"/>
          <p:cNvSpPr/>
          <p:nvPr userDrawn="1"/>
        </p:nvSpPr>
        <p:spPr>
          <a:xfrm>
            <a:off x="179613" y="1798271"/>
            <a:ext cx="8792938" cy="1524592"/>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
        <p:nvSpPr>
          <p:cNvPr id="7" name="矩形 6"/>
          <p:cNvSpPr/>
          <p:nvPr userDrawn="1"/>
        </p:nvSpPr>
        <p:spPr>
          <a:xfrm>
            <a:off x="2228850" y="2492944"/>
            <a:ext cx="6915151" cy="4365057"/>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3048000" y="6311900"/>
            <a:ext cx="1712913" cy="290513"/>
          </a:xfrm>
          <a:prstGeom prst="rect">
            <a:avLst/>
          </a:prstGeom>
        </p:spPr>
        <p:txBody>
          <a:bodyPr/>
          <a:lstStyle>
            <a:lvl1pPr>
              <a:defRPr/>
            </a:lvl1pPr>
          </a:lstStyle>
          <a:p>
            <a:pPr>
              <a:defRPr/>
            </a:pPr>
            <a:fld id="{B6D33086-CE5C-43A2-AFC6-B149E37CEABC}" type="datetimeFigureOut">
              <a:rPr lang="en-US" altLang="zh-CN"/>
            </a:fld>
            <a:endParaRPr lang="en-US" altLang="zh-CN"/>
          </a:p>
        </p:txBody>
      </p:sp>
      <p:sp>
        <p:nvSpPr>
          <p:cNvPr id="3" name="Rectangle 5"/>
          <p:cNvSpPr>
            <a:spLocks noGrp="1" noChangeArrowheads="1"/>
          </p:cNvSpPr>
          <p:nvPr>
            <p:ph type="ftr" sz="quarter" idx="11"/>
          </p:nvPr>
        </p:nvSpPr>
        <p:spPr>
          <a:xfrm>
            <a:off x="4830763" y="6323013"/>
            <a:ext cx="2311400" cy="290512"/>
          </a:xfrm>
          <a:prstGeom prst="rect">
            <a:avLst/>
          </a:prstGeom>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xfrm>
            <a:off x="7116763" y="6323013"/>
            <a:ext cx="1616075" cy="290512"/>
          </a:xfrm>
          <a:prstGeom prst="rect">
            <a:avLst/>
          </a:prstGeom>
        </p:spPr>
        <p:txBody>
          <a:bodyPr/>
          <a:lstStyle>
            <a:lvl1pPr>
              <a:defRPr/>
            </a:lvl1pPr>
          </a:lstStyle>
          <a:p>
            <a:pPr>
              <a:defRPr/>
            </a:pPr>
            <a:fld id="{44D419BC-9B4D-49F0-A82F-FD0EF74421BF}" type="slidenum">
              <a:rPr lang="zh-CN" altLang="en-US"/>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tags" Target="../tags/tag3.xml"/><Relationship Id="rId1" Type="http://schemas.openxmlformats.org/officeDocument/2006/relationships/tags" Target="../tags/tag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tags" Target="../tags/tag5.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6.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8.png"/><Relationship Id="rId2" Type="http://schemas.openxmlformats.org/officeDocument/2006/relationships/tags" Target="../tags/tag8.xml"/><Relationship Id="rId1" Type="http://schemas.openxmlformats.org/officeDocument/2006/relationships/tags" Target="../tags/tag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tags" Target="../tags/tag9.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3.xml"/><Relationship Id="rId3" Type="http://schemas.openxmlformats.org/officeDocument/2006/relationships/image" Target="../media/image6.png"/><Relationship Id="rId2" Type="http://schemas.microsoft.com/office/2007/relationships/hdphoto" Target="../media/image5.wdp"/><Relationship Id="rId1"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3.xml"/><Relationship Id="rId3" Type="http://schemas.openxmlformats.org/officeDocument/2006/relationships/image" Target="../media/image6.png"/><Relationship Id="rId2" Type="http://schemas.microsoft.com/office/2007/relationships/hdphoto" Target="../media/image5.wdp"/><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3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3.xml"/><Relationship Id="rId3" Type="http://schemas.openxmlformats.org/officeDocument/2006/relationships/image" Target="../media/image6.png"/><Relationship Id="rId2" Type="http://schemas.microsoft.com/office/2007/relationships/hdphoto" Target="../media/image5.wdp"/><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40.xml.rels><?xml version="1.0" encoding="UTF-8" standalone="yes"?>
<Relationships xmlns="http://schemas.openxmlformats.org/package/2006/relationships"><Relationship Id="rId4" Type="http://schemas.openxmlformats.org/officeDocument/2006/relationships/comments" Target="../comments/comment1.xml"/><Relationship Id="rId3" Type="http://schemas.openxmlformats.org/officeDocument/2006/relationships/slideLayout" Target="../slideLayouts/slideLayout2.xml"/><Relationship Id="rId2" Type="http://schemas.openxmlformats.org/officeDocument/2006/relationships/image" Target="../media/image33.png"/><Relationship Id="rId1" Type="http://schemas.openxmlformats.org/officeDocument/2006/relationships/image" Target="../media/image32.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4.png"/><Relationship Id="rId1" Type="http://schemas.openxmlformats.org/officeDocument/2006/relationships/image" Target="../media/image33.png"/></Relationships>
</file>

<file path=ppt/slides/_rels/slide4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6.png"/><Relationship Id="rId2" Type="http://schemas.openxmlformats.org/officeDocument/2006/relationships/tags" Target="../tags/tag10.xml"/><Relationship Id="rId1" Type="http://schemas.openxmlformats.org/officeDocument/2006/relationships/image" Target="../media/image35.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7.png"/><Relationship Id="rId1" Type="http://schemas.openxmlformats.org/officeDocument/2006/relationships/tags" Target="../tags/tag11.xml"/></Relationships>
</file>

<file path=ppt/slides/_rels/slide4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xml"/><Relationship Id="rId3" Type="http://schemas.openxmlformats.org/officeDocument/2006/relationships/image" Target="../media/image38.png"/><Relationship Id="rId2" Type="http://schemas.openxmlformats.org/officeDocument/2006/relationships/image" Target="../media/image29.png"/><Relationship Id="rId1" Type="http://schemas.openxmlformats.org/officeDocument/2006/relationships/tags" Target="../tags/tag12.xml"/></Relationships>
</file>

<file path=ppt/slides/_rels/slide4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1.png"/><Relationship Id="rId2" Type="http://schemas.openxmlformats.org/officeDocument/2006/relationships/image" Target="../media/image39.png"/><Relationship Id="rId1" Type="http://schemas.openxmlformats.org/officeDocument/2006/relationships/tags" Target="../tags/tag14.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0.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2.png"/><Relationship Id="rId1" Type="http://schemas.openxmlformats.org/officeDocument/2006/relationships/image" Target="../media/image41.png"/></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4.png"/><Relationship Id="rId1" Type="http://schemas.openxmlformats.org/officeDocument/2006/relationships/image" Target="../media/image43.png"/></Relationships>
</file>

<file path=ppt/slides/_rels/slide49.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3.xml"/><Relationship Id="rId3" Type="http://schemas.openxmlformats.org/officeDocument/2006/relationships/image" Target="../media/image6.png"/><Relationship Id="rId2" Type="http://schemas.microsoft.com/office/2007/relationships/hdphoto" Target="../media/image5.wdp"/><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3.xml"/><Relationship Id="rId3" Type="http://schemas.openxmlformats.org/officeDocument/2006/relationships/image" Target="../media/image6.png"/><Relationship Id="rId2" Type="http://schemas.microsoft.com/office/2007/relationships/hdphoto" Target="../media/image5.wdp"/><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860674" y="4389420"/>
            <a:ext cx="3422650" cy="2122805"/>
          </a:xfrm>
          <a:prstGeom prst="rect">
            <a:avLst/>
          </a:prstGeom>
        </p:spPr>
        <p:txBody>
          <a:bodyPr wrap="none">
            <a:spAutoFit/>
          </a:bodyPr>
          <a:lstStyle/>
          <a:p>
            <a:pPr algn="l">
              <a:lnSpc>
                <a:spcPct val="150000"/>
              </a:lnSpc>
            </a:pPr>
            <a:r>
              <a:rPr lang="zh-CN" altLang="en-US" sz="2200" b="1" dirty="0">
                <a:sym typeface="+mn-ea"/>
              </a:rPr>
              <a:t>答辩人：吴天阳 、王承杰 </a:t>
            </a:r>
            <a:endParaRPr lang="en-US" altLang="zh-CN" sz="2200" b="1" dirty="0"/>
          </a:p>
          <a:p>
            <a:pPr algn="l">
              <a:lnSpc>
                <a:spcPct val="150000"/>
              </a:lnSpc>
            </a:pPr>
            <a:r>
              <a:rPr lang="zh-CN" altLang="en-US" sz="2200" b="1" dirty="0">
                <a:sym typeface="+mn-ea"/>
              </a:rPr>
              <a:t>导   师：孙  剑</a:t>
            </a:r>
            <a:endParaRPr lang="en-US" altLang="zh-CN" sz="2200" b="1" dirty="0"/>
          </a:p>
          <a:p>
            <a:pPr algn="l">
              <a:lnSpc>
                <a:spcPct val="150000"/>
              </a:lnSpc>
            </a:pPr>
            <a:r>
              <a:rPr lang="zh-CN" altLang="en-US" sz="2200" b="1" dirty="0">
                <a:sym typeface="+mn-ea"/>
              </a:rPr>
              <a:t>日   期：</a:t>
            </a:r>
            <a:r>
              <a:rPr lang="en-US" altLang="zh-CN" sz="2200" b="1" dirty="0">
                <a:sym typeface="+mn-ea"/>
              </a:rPr>
              <a:t>2023</a:t>
            </a:r>
            <a:r>
              <a:rPr lang="zh-CN" altLang="en-US" sz="2200" b="1" dirty="0">
                <a:sym typeface="+mn-ea"/>
              </a:rPr>
              <a:t>年</a:t>
            </a:r>
            <a:r>
              <a:rPr lang="en-US" altLang="zh-CN" sz="2200" b="1" dirty="0">
                <a:sym typeface="+mn-ea"/>
              </a:rPr>
              <a:t>5</a:t>
            </a:r>
            <a:r>
              <a:rPr lang="zh-CN" altLang="en-US" sz="2200" b="1" dirty="0">
                <a:sym typeface="+mn-ea"/>
              </a:rPr>
              <a:t>月</a:t>
            </a:r>
            <a:endParaRPr lang="zh-CN" altLang="en-US" sz="2200" b="1" dirty="0"/>
          </a:p>
          <a:p>
            <a:pPr algn="ctr">
              <a:lnSpc>
                <a:spcPct val="150000"/>
              </a:lnSpc>
            </a:pPr>
            <a:endParaRPr lang="zh-CN" altLang="en-US" sz="2200" b="1" dirty="0">
              <a:solidFill>
                <a:srgbClr val="B83314"/>
              </a:solidFill>
            </a:endParaRPr>
          </a:p>
        </p:txBody>
      </p:sp>
      <p:sp>
        <p:nvSpPr>
          <p:cNvPr id="3" name="文本框 2"/>
          <p:cNvSpPr txBox="1"/>
          <p:nvPr/>
        </p:nvSpPr>
        <p:spPr>
          <a:xfrm>
            <a:off x="732790" y="1902460"/>
            <a:ext cx="7679055" cy="2045335"/>
          </a:xfrm>
          <a:prstGeom prst="rect">
            <a:avLst/>
          </a:prstGeom>
          <a:noFill/>
        </p:spPr>
        <p:txBody>
          <a:bodyPr wrap="square" rtlCol="0">
            <a:spAutoFit/>
          </a:bodyPr>
          <a:lstStyle/>
          <a:p>
            <a:pPr algn="ctr"/>
            <a:r>
              <a:rPr lang="zh-CN" altLang="en-US" sz="3600" dirty="0">
                <a:sym typeface="+mn-ea"/>
              </a:rPr>
              <a:t>基于多源数据分析的重症监护室病人</a:t>
            </a:r>
            <a:endParaRPr lang="en-US" altLang="zh-CN" sz="3600" dirty="0"/>
          </a:p>
          <a:p>
            <a:pPr algn="ctr"/>
            <a:r>
              <a:rPr lang="zh-CN" altLang="en-US" sz="3600" dirty="0">
                <a:sym typeface="+mn-ea"/>
              </a:rPr>
              <a:t>健康状态预警方法研究</a:t>
            </a:r>
            <a:endParaRPr lang="zh-CN" altLang="en-US" sz="5500" b="1" dirty="0">
              <a:solidFill>
                <a:schemeClr val="bg1"/>
              </a:solidFill>
            </a:endParaRPr>
          </a:p>
          <a:p>
            <a:pPr algn="ctr"/>
            <a:endParaRPr lang="zh-CN" altLang="en-US" sz="5500" b="1" dirty="0">
              <a:solidFill>
                <a:schemeClr val="bg1"/>
              </a:solidFill>
            </a:endParaRPr>
          </a:p>
        </p:txBody>
      </p:sp>
      <p:pic>
        <p:nvPicPr>
          <p:cNvPr id="11" name="图片 10"/>
          <p:cNvPicPr>
            <a:picLocks noChangeAspect="1"/>
          </p:cNvPicPr>
          <p:nvPr/>
        </p:nvPicPr>
        <p:blipFill>
          <a:blip r:embed="rId1"/>
          <a:stretch>
            <a:fillRect/>
          </a:stretch>
        </p:blipFill>
        <p:spPr>
          <a:xfrm>
            <a:off x="3447079" y="91868"/>
            <a:ext cx="862148" cy="868033"/>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0" y="19827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预处理：指标项选择</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6" name="直接连接符 5"/>
          <p:cNvCxnSpPr>
            <a:endCxn id="5" idx="1"/>
          </p:cNvCxnSpPr>
          <p:nvPr/>
        </p:nvCxnSpPr>
        <p:spPr>
          <a:xfrm flipV="1">
            <a:off x="0" y="431043"/>
            <a:ext cx="0" cy="26429"/>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9144000" y="431043"/>
            <a:ext cx="0" cy="2643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385281" y="1006542"/>
            <a:ext cx="7870006" cy="3784600"/>
          </a:xfrm>
          <a:prstGeom prst="rect">
            <a:avLst/>
          </a:prstGeom>
          <a:noFill/>
        </p:spPr>
        <p:txBody>
          <a:bodyPr wrap="square" rtlCol="0">
            <a:spAutoFit/>
          </a:bodyPr>
          <a:lstStyle/>
          <a:p>
            <a:pPr marL="342900" indent="-342900">
              <a:buFont typeface="Arial" panose="020B0604020202020204" pitchFamily="34" charset="0"/>
              <a:buChar char="•"/>
            </a:pPr>
            <a:r>
              <a:rPr lang="zh-CN" altLang="en-US" sz="2000" b="1" dirty="0">
                <a:solidFill>
                  <a:srgbClr val="232323"/>
                </a:solidFill>
                <a:latin typeface="+mn-ea"/>
              </a:rPr>
              <a:t>指标项选择</a:t>
            </a:r>
            <a:r>
              <a:rPr lang="zh-CN" altLang="en-US" sz="2000" dirty="0">
                <a:solidFill>
                  <a:srgbClr val="232323"/>
                </a:solidFill>
                <a:latin typeface="+mn-ea"/>
              </a:rPr>
              <a:t>：</a:t>
            </a:r>
            <a:r>
              <a:rPr lang="zh-CN" altLang="en-US" sz="2000" b="0" i="0" dirty="0">
                <a:solidFill>
                  <a:srgbClr val="232323"/>
                </a:solidFill>
                <a:effectLst/>
                <a:latin typeface="+mn-ea"/>
              </a:rPr>
              <a:t>我们根据脓毒症的诊断标准选取出相关的</a:t>
            </a:r>
            <a:r>
              <a:rPr lang="en-US" altLang="zh-CN" sz="2000" b="0" i="0" dirty="0">
                <a:solidFill>
                  <a:srgbClr val="232323"/>
                </a:solidFill>
                <a:effectLst/>
                <a:latin typeface="+mn-ea"/>
              </a:rPr>
              <a:t>8</a:t>
            </a:r>
            <a:r>
              <a:rPr lang="zh-CN" altLang="en-US" sz="2000" b="0" i="0" dirty="0">
                <a:solidFill>
                  <a:srgbClr val="232323"/>
                </a:solidFill>
                <a:effectLst/>
                <a:latin typeface="+mn-ea"/>
              </a:rPr>
              <a:t>条，并找到对应的</a:t>
            </a:r>
            <a:r>
              <a:rPr lang="en-US" altLang="zh-CN" sz="2000" b="0" i="0" dirty="0">
                <a:solidFill>
                  <a:srgbClr val="232323"/>
                </a:solidFill>
                <a:effectLst/>
                <a:latin typeface="+mn-ea"/>
              </a:rPr>
              <a:t> </a:t>
            </a:r>
            <a:r>
              <a:rPr lang="en-US" altLang="en-US" sz="2000" b="0" i="0" dirty="0">
                <a:solidFill>
                  <a:srgbClr val="232323"/>
                </a:solidFill>
                <a:effectLst/>
                <a:latin typeface="+mn-ea"/>
              </a:rPr>
              <a:t>itemid</a:t>
            </a:r>
            <a:r>
              <a:rPr lang="zh-CN" altLang="en-US" sz="2000" b="0" i="0" dirty="0">
                <a:solidFill>
                  <a:srgbClr val="232323"/>
                </a:solidFill>
                <a:effectLst/>
                <a:latin typeface="+mn-ea"/>
              </a:rPr>
              <a:t>。</a:t>
            </a:r>
            <a:endParaRPr lang="en-US" altLang="zh-CN" sz="2000" b="0" i="0" dirty="0">
              <a:solidFill>
                <a:srgbClr val="232323"/>
              </a:solidFill>
              <a:effectLst/>
              <a:latin typeface="+mn-ea"/>
            </a:endParaRPr>
          </a:p>
          <a:p>
            <a:endParaRPr lang="en-US" altLang="zh-CN" sz="2000" dirty="0">
              <a:solidFill>
                <a:srgbClr val="232323"/>
              </a:solidFill>
              <a:latin typeface="+mn-ea"/>
            </a:endParaRPr>
          </a:p>
          <a:p>
            <a:r>
              <a:rPr lang="en-US" altLang="zh-CN" sz="2000" dirty="0"/>
              <a:t>	1. Platelet Count</a:t>
            </a:r>
            <a:r>
              <a:rPr lang="zh-CN" altLang="en-US" sz="2000" dirty="0"/>
              <a:t>（</a:t>
            </a:r>
            <a:r>
              <a:rPr lang="en-US" altLang="zh-CN" sz="2000" dirty="0" err="1"/>
              <a:t>PLT</a:t>
            </a:r>
            <a:r>
              <a:rPr lang="zh-CN" altLang="en-US" sz="2000" dirty="0"/>
              <a:t>，血小板计数） </a:t>
            </a:r>
            <a:endParaRPr lang="en-US" altLang="zh-CN" sz="2000" dirty="0"/>
          </a:p>
          <a:p>
            <a:r>
              <a:rPr lang="en-US" altLang="zh-CN" sz="2000" dirty="0"/>
              <a:t>	2. PT</a:t>
            </a:r>
            <a:r>
              <a:rPr lang="zh-CN" altLang="en-US" sz="2000" dirty="0"/>
              <a:t>（凝血酶原时间） </a:t>
            </a:r>
            <a:endParaRPr lang="en-US" altLang="zh-CN" sz="2000" dirty="0"/>
          </a:p>
          <a:p>
            <a:r>
              <a:rPr lang="en-US" altLang="zh-CN" sz="2000" dirty="0"/>
              <a:t>	3. INR(PT)</a:t>
            </a:r>
            <a:r>
              <a:rPr lang="zh-CN" altLang="en-US" sz="2000" dirty="0"/>
              <a:t>（凝血酶原时间的国际标准化比值） </a:t>
            </a:r>
            <a:endParaRPr lang="en-US" altLang="zh-CN" sz="2000" dirty="0"/>
          </a:p>
          <a:p>
            <a:r>
              <a:rPr lang="en-US" altLang="zh-CN" sz="2000" dirty="0"/>
              <a:t>	4. D-Dimer</a:t>
            </a:r>
            <a:r>
              <a:rPr lang="zh-CN" altLang="en-US" sz="2000" dirty="0"/>
              <a:t>（</a:t>
            </a:r>
            <a:r>
              <a:rPr lang="en-US" altLang="zh-CN" sz="2000" dirty="0"/>
              <a:t>D-</a:t>
            </a:r>
            <a:r>
              <a:rPr lang="zh-CN" altLang="en-US" sz="2000" dirty="0"/>
              <a:t>二聚体） </a:t>
            </a:r>
            <a:endParaRPr lang="en-US" altLang="zh-CN" sz="2000" dirty="0"/>
          </a:p>
          <a:p>
            <a:r>
              <a:rPr lang="en-US" altLang="zh-CN" sz="2000" dirty="0"/>
              <a:t>	5. Fibrinogen, Functional</a:t>
            </a:r>
            <a:r>
              <a:rPr lang="zh-CN" altLang="en-US" sz="2000" dirty="0"/>
              <a:t>（</a:t>
            </a:r>
            <a:r>
              <a:rPr lang="en-US" altLang="zh-CN" sz="2000" dirty="0"/>
              <a:t>FIB</a:t>
            </a:r>
            <a:r>
              <a:rPr lang="zh-CN" altLang="en-US" sz="2000" dirty="0"/>
              <a:t>，纤维蛋白原） </a:t>
            </a:r>
            <a:endParaRPr lang="en-US" altLang="zh-CN" sz="2000" dirty="0"/>
          </a:p>
          <a:p>
            <a:r>
              <a:rPr lang="en-US" altLang="zh-CN" sz="2000" dirty="0"/>
              <a:t>	6. </a:t>
            </a:r>
            <a:r>
              <a:rPr lang="en-US" altLang="zh-CN" sz="2000" dirty="0" err="1"/>
              <a:t>pCO2</a:t>
            </a:r>
            <a:r>
              <a:rPr lang="zh-CN" altLang="en-US" sz="2000" dirty="0"/>
              <a:t>（二氧化碳分压） </a:t>
            </a:r>
            <a:endParaRPr lang="en-US" altLang="zh-CN" sz="2000" dirty="0"/>
          </a:p>
          <a:p>
            <a:r>
              <a:rPr lang="en-US" altLang="zh-CN" sz="2000" dirty="0"/>
              <a:t>	7. </a:t>
            </a:r>
            <a:r>
              <a:rPr lang="en-US" altLang="zh-CN" sz="2000" dirty="0" err="1">
                <a:sym typeface="+mn-ea"/>
              </a:rPr>
              <a:t>pO2</a:t>
            </a:r>
            <a:r>
              <a:rPr lang="zh-CN" altLang="en-US" sz="2000" dirty="0">
                <a:sym typeface="+mn-ea"/>
              </a:rPr>
              <a:t>（氧分压）</a:t>
            </a:r>
            <a:endParaRPr lang="en-US" altLang="zh-CN" sz="2000" dirty="0"/>
          </a:p>
          <a:p>
            <a:r>
              <a:rPr lang="en-US" altLang="zh-CN" sz="2000" dirty="0"/>
              <a:t>	8. </a:t>
            </a:r>
            <a:r>
              <a:rPr lang="en-US" altLang="zh-CN" sz="2000" dirty="0">
                <a:sym typeface="+mn-ea"/>
              </a:rPr>
              <a:t>pH</a:t>
            </a:r>
            <a:r>
              <a:rPr lang="zh-CN" altLang="en-US" sz="2000" dirty="0">
                <a:sym typeface="+mn-ea"/>
              </a:rPr>
              <a:t>（酸碱度）</a:t>
            </a:r>
            <a:endParaRPr lang="en-US" altLang="zh-CN" sz="2000" dirty="0"/>
          </a:p>
          <a:p>
            <a:endParaRPr lang="en-US" altLang="zh-CN" sz="2000" dirty="0">
              <a:solidFill>
                <a:srgbClr val="232323"/>
              </a:solidFill>
              <a:latin typeface="+mn-ea"/>
            </a:endParaRPr>
          </a:p>
        </p:txBody>
      </p:sp>
      <p:sp>
        <p:nvSpPr>
          <p:cNvPr id="2" name="文本框 1"/>
          <p:cNvSpPr txBox="1"/>
          <p:nvPr/>
        </p:nvSpPr>
        <p:spPr>
          <a:xfrm>
            <a:off x="436880" y="4719320"/>
            <a:ext cx="7766685" cy="706755"/>
          </a:xfrm>
          <a:prstGeom prst="rect">
            <a:avLst/>
          </a:prstGeom>
          <a:noFill/>
        </p:spPr>
        <p:txBody>
          <a:bodyPr wrap="square" rtlCol="0" anchor="t">
            <a:spAutoFit/>
          </a:bodyPr>
          <a:p>
            <a:pPr marL="342900" indent="-342900">
              <a:buFont typeface="Arial" panose="020B0604020202020204" pitchFamily="34" charset="0"/>
              <a:buChar char="•"/>
            </a:pPr>
            <a:r>
              <a:rPr lang="zh-CN" altLang="en-US" sz="2000" dirty="0">
                <a:solidFill>
                  <a:srgbClr val="232323"/>
                </a:solidFill>
                <a:latin typeface="+mn-ea"/>
              </a:rPr>
              <a:t>其中前</a:t>
            </a:r>
            <a:r>
              <a:rPr lang="en-US" altLang="zh-CN" sz="2000" dirty="0">
                <a:solidFill>
                  <a:srgbClr val="232323"/>
                </a:solidFill>
                <a:latin typeface="+mn-ea"/>
              </a:rPr>
              <a:t>5</a:t>
            </a:r>
            <a:r>
              <a:rPr lang="zh-CN" altLang="en-US" sz="2000" dirty="0">
                <a:solidFill>
                  <a:srgbClr val="232323"/>
                </a:solidFill>
                <a:latin typeface="+mn-ea"/>
              </a:rPr>
              <a:t>项与DIC筛选相关，后</a:t>
            </a:r>
            <a:r>
              <a:rPr lang="en-US" altLang="zh-CN" sz="2000" dirty="0">
                <a:solidFill>
                  <a:srgbClr val="232323"/>
                </a:solidFill>
                <a:latin typeface="+mn-ea"/>
              </a:rPr>
              <a:t>3</a:t>
            </a:r>
            <a:r>
              <a:rPr lang="zh-CN" altLang="en-US" sz="2000" dirty="0">
                <a:solidFill>
                  <a:srgbClr val="232323"/>
                </a:solidFill>
                <a:latin typeface="+mn-ea"/>
              </a:rPr>
              <a:t>项为常见化验项目，用于发现与DIC可能存在的潜在关系。</a:t>
            </a:r>
            <a:endParaRPr lang="zh-CN" altLang="en-US" sz="2000" dirty="0">
              <a:solidFill>
                <a:srgbClr val="232323"/>
              </a:solidFill>
              <a:latin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0" y="19827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预处理：指标项选择</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6" name="直接连接符 5"/>
          <p:cNvCxnSpPr>
            <a:endCxn id="5" idx="1"/>
          </p:cNvCxnSpPr>
          <p:nvPr/>
        </p:nvCxnSpPr>
        <p:spPr>
          <a:xfrm flipV="1">
            <a:off x="0" y="431043"/>
            <a:ext cx="0" cy="26429"/>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9144000" y="431043"/>
            <a:ext cx="0" cy="2643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1"/>
            </p:custDataLst>
          </p:nvPr>
        </p:nvSpPr>
        <p:spPr>
          <a:xfrm>
            <a:off x="436880" y="908685"/>
            <a:ext cx="7766685" cy="398780"/>
          </a:xfrm>
          <a:prstGeom prst="rect">
            <a:avLst/>
          </a:prstGeom>
          <a:noFill/>
        </p:spPr>
        <p:txBody>
          <a:bodyPr wrap="square" rtlCol="0" anchor="t">
            <a:spAutoFit/>
          </a:bodyPr>
          <a:p>
            <a:pPr marL="342900" indent="-342900">
              <a:buFont typeface="Arial" panose="020B0604020202020204" pitchFamily="34" charset="0"/>
              <a:buChar char="•"/>
            </a:pPr>
            <a:r>
              <a:rPr lang="zh-CN" sz="2000" dirty="0">
                <a:solidFill>
                  <a:srgbClr val="232323"/>
                </a:solidFill>
                <a:latin typeface="+mn-ea"/>
              </a:rPr>
              <a:t>利用</a:t>
            </a:r>
            <a:r>
              <a:rPr lang="en-US" altLang="zh-CN" sz="2000" dirty="0">
                <a:solidFill>
                  <a:srgbClr val="232323"/>
                </a:solidFill>
                <a:latin typeface="+mn-ea"/>
              </a:rPr>
              <a:t> dask </a:t>
            </a:r>
            <a:r>
              <a:rPr lang="zh-CN" altLang="en-US" sz="2000" dirty="0">
                <a:solidFill>
                  <a:srgbClr val="232323"/>
                </a:solidFill>
                <a:latin typeface="+mn-ea"/>
              </a:rPr>
              <a:t>包实现分布式、多线程读取表格数据</a:t>
            </a:r>
            <a:r>
              <a:rPr lang="zh-CN" sz="2000" dirty="0">
                <a:solidFill>
                  <a:srgbClr val="232323"/>
                </a:solidFill>
                <a:latin typeface="+mn-ea"/>
                <a:sym typeface="+mn-ea"/>
              </a:rPr>
              <a:t>。</a:t>
            </a:r>
            <a:endParaRPr lang="en-US" altLang="zh-CN" sz="2000" dirty="0">
              <a:solidFill>
                <a:srgbClr val="232323"/>
              </a:solidFill>
              <a:latin typeface="+mn-ea"/>
            </a:endParaRPr>
          </a:p>
        </p:txBody>
      </p:sp>
      <p:pic>
        <p:nvPicPr>
          <p:cNvPr id="9" name="图片 8"/>
          <p:cNvPicPr>
            <a:picLocks noChangeAspect="1"/>
          </p:cNvPicPr>
          <p:nvPr>
            <p:custDataLst>
              <p:tags r:id="rId2"/>
            </p:custDataLst>
          </p:nvPr>
        </p:nvPicPr>
        <p:blipFill>
          <a:blip r:embed="rId3"/>
          <a:stretch>
            <a:fillRect/>
          </a:stretch>
        </p:blipFill>
        <p:spPr>
          <a:xfrm>
            <a:off x="258445" y="1691640"/>
            <a:ext cx="8629015" cy="432308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0" y="19827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预处理：指标项选择</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6" name="直接连接符 5"/>
          <p:cNvCxnSpPr>
            <a:endCxn id="5" idx="1"/>
          </p:cNvCxnSpPr>
          <p:nvPr/>
        </p:nvCxnSpPr>
        <p:spPr>
          <a:xfrm flipV="1">
            <a:off x="0" y="431043"/>
            <a:ext cx="0" cy="26429"/>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9144000" y="431043"/>
            <a:ext cx="0" cy="2643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1"/>
            </p:custDataLst>
          </p:nvPr>
        </p:nvSpPr>
        <p:spPr>
          <a:xfrm>
            <a:off x="436880" y="908685"/>
            <a:ext cx="7766685" cy="706755"/>
          </a:xfrm>
          <a:prstGeom prst="rect">
            <a:avLst/>
          </a:prstGeom>
          <a:noFill/>
        </p:spPr>
        <p:txBody>
          <a:bodyPr wrap="square" rtlCol="0" anchor="t">
            <a:spAutoFit/>
          </a:bodyPr>
          <a:p>
            <a:pPr marL="342900" indent="-342900">
              <a:buFont typeface="Arial" panose="020B0604020202020204" pitchFamily="34" charset="0"/>
              <a:buChar char="•"/>
            </a:pPr>
            <a:r>
              <a:rPr lang="zh-CN" sz="2000" dirty="0">
                <a:solidFill>
                  <a:srgbClr val="232323"/>
                </a:solidFill>
                <a:latin typeface="+mn-ea"/>
              </a:rPr>
              <a:t>相同时刻下的信息数目非空项个数，并与项目中期数据集大小进行比较</a:t>
            </a:r>
            <a:r>
              <a:rPr lang="zh-CN" sz="2000" dirty="0">
                <a:solidFill>
                  <a:srgbClr val="232323"/>
                </a:solidFill>
                <a:latin typeface="+mn-ea"/>
                <a:sym typeface="+mn-ea"/>
              </a:rPr>
              <a:t>。</a:t>
            </a:r>
            <a:endParaRPr lang="zh-CN" sz="2000" dirty="0">
              <a:solidFill>
                <a:srgbClr val="232323"/>
              </a:solidFill>
              <a:latin typeface="+mn-ea"/>
            </a:endParaRPr>
          </a:p>
        </p:txBody>
      </p:sp>
      <p:pic>
        <p:nvPicPr>
          <p:cNvPr id="2" name="图片 1" descr="not_null_num_vs_data_old_new_plot"/>
          <p:cNvPicPr>
            <a:picLocks noChangeAspect="1"/>
          </p:cNvPicPr>
          <p:nvPr/>
        </p:nvPicPr>
        <p:blipFill>
          <a:blip r:embed="rId2"/>
          <a:stretch>
            <a:fillRect/>
          </a:stretch>
        </p:blipFill>
        <p:spPr>
          <a:xfrm>
            <a:off x="1132205" y="1615440"/>
            <a:ext cx="6827520" cy="5120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0" y="19827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预处理：指标项选择</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6" name="直接连接符 5"/>
          <p:cNvCxnSpPr>
            <a:endCxn id="5" idx="1"/>
          </p:cNvCxnSpPr>
          <p:nvPr/>
        </p:nvCxnSpPr>
        <p:spPr>
          <a:xfrm flipV="1">
            <a:off x="0" y="431043"/>
            <a:ext cx="0" cy="26429"/>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9144000" y="431043"/>
            <a:ext cx="0" cy="2643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636741" y="951932"/>
            <a:ext cx="7870006" cy="1322070"/>
          </a:xfrm>
          <a:prstGeom prst="rect">
            <a:avLst/>
          </a:prstGeom>
          <a:noFill/>
        </p:spPr>
        <p:txBody>
          <a:bodyPr wrap="square" rtlCol="0">
            <a:spAutoFit/>
          </a:bodyPr>
          <a:lstStyle/>
          <a:p>
            <a:pPr marL="342900" indent="-342900">
              <a:buFont typeface="Arial" panose="020B0604020202020204" pitchFamily="34" charset="0"/>
              <a:buChar char="•"/>
            </a:pPr>
            <a:r>
              <a:rPr lang="zh-CN" sz="2000" dirty="0">
                <a:solidFill>
                  <a:srgbClr val="232323"/>
                </a:solidFill>
                <a:latin typeface="+mn-ea"/>
              </a:rPr>
              <a:t>按照每位病人的编号和日期作为索引，提取出的数据如下图所示。与中期所使用的数据相比，本次的数据量更大，每条数据包含的非空项更多。</a:t>
            </a:r>
            <a:endParaRPr lang="en-US" altLang="zh-CN" sz="2000" dirty="0">
              <a:solidFill>
                <a:srgbClr val="232323"/>
              </a:solidFill>
              <a:latin typeface="+mn-ea"/>
            </a:endParaRPr>
          </a:p>
          <a:p>
            <a:pPr marL="342900" indent="-342900"/>
            <a:endParaRPr lang="en-US" altLang="zh-CN" sz="2000" dirty="0">
              <a:solidFill>
                <a:srgbClr val="232323"/>
              </a:solidFill>
              <a:latin typeface="+mn-ea"/>
            </a:endParaRPr>
          </a:p>
        </p:txBody>
      </p:sp>
      <p:sp>
        <p:nvSpPr>
          <p:cNvPr id="2" name="文本框 1"/>
          <p:cNvSpPr txBox="1"/>
          <p:nvPr/>
        </p:nvSpPr>
        <p:spPr>
          <a:xfrm>
            <a:off x="3397250" y="2082165"/>
            <a:ext cx="2350135" cy="368300"/>
          </a:xfrm>
          <a:prstGeom prst="rect">
            <a:avLst/>
          </a:prstGeom>
          <a:noFill/>
        </p:spPr>
        <p:txBody>
          <a:bodyPr wrap="square" rtlCol="0">
            <a:spAutoFit/>
          </a:bodyPr>
          <a:p>
            <a:r>
              <a:rPr lang="zh-CN" altLang="en-US"/>
              <a:t>筛选数据的数据特征</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342900" y="2450465"/>
            <a:ext cx="8459470" cy="29540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a:t>
            </a:r>
            <a:r>
              <a:rPr lang="zh-CN" altLang="en-US" sz="3200" dirty="0">
                <a:solidFill>
                  <a:schemeClr val="bg1"/>
                </a:solidFill>
                <a:latin typeface="隶书" panose="02010509060101010101" pitchFamily="49" charset="-122"/>
                <a:ea typeface="隶书" panose="02010509060101010101" pitchFamily="49" charset="-122"/>
                <a:cs typeface="+mn-cs"/>
                <a:sym typeface="+mn-ea"/>
              </a:rPr>
              <a:t>数据插补</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4" name="文本框 3"/>
          <p:cNvSpPr txBox="1"/>
          <p:nvPr/>
        </p:nvSpPr>
        <p:spPr>
          <a:xfrm>
            <a:off x="463550" y="873760"/>
            <a:ext cx="8124190" cy="645160"/>
          </a:xfrm>
          <a:prstGeom prst="rect">
            <a:avLst/>
          </a:prstGeom>
          <a:noFill/>
        </p:spPr>
        <p:txBody>
          <a:bodyPr wrap="square" rtlCol="0">
            <a:spAutoFit/>
          </a:bodyPr>
          <a:p>
            <a:pPr marL="285750" indent="-285750">
              <a:buFont typeface="Arial" panose="020B0604020202020204" pitchFamily="34" charset="0"/>
              <a:buChar char="•"/>
            </a:pPr>
            <a:r>
              <a:rPr lang="zh-CN" altLang="en-US"/>
              <a:t>由于每条数据有较多的缺失项，并且时间同一段时间内的数据量层次不齐，我们需要对数据进行</a:t>
            </a:r>
            <a:r>
              <a:rPr lang="zh-CN" altLang="en-US" b="1"/>
              <a:t>插补</a:t>
            </a:r>
            <a:r>
              <a:rPr lang="zh-CN" altLang="en-US"/>
              <a:t>。</a:t>
            </a:r>
            <a:endParaRPr lang="zh-CN" altLang="en-US"/>
          </a:p>
        </p:txBody>
      </p:sp>
      <p:sp>
        <p:nvSpPr>
          <p:cNvPr id="5" name="文本框 4"/>
          <p:cNvSpPr txBox="1"/>
          <p:nvPr/>
        </p:nvSpPr>
        <p:spPr>
          <a:xfrm>
            <a:off x="463550" y="1710055"/>
            <a:ext cx="7814310" cy="922020"/>
          </a:xfrm>
          <a:prstGeom prst="rect">
            <a:avLst/>
          </a:prstGeom>
          <a:noFill/>
        </p:spPr>
        <p:txBody>
          <a:bodyPr wrap="square" rtlCol="0" anchor="t">
            <a:spAutoFit/>
          </a:bodyPr>
          <a:p>
            <a:pPr marL="342900" indent="-342900">
              <a:buFont typeface="Arial" panose="020B0604020202020204" pitchFamily="34" charset="0"/>
              <a:buChar char="•"/>
            </a:pPr>
            <a:r>
              <a:rPr lang="zh-CN" altLang="en-US" b="1" dirty="0">
                <a:latin typeface="+mn-ea"/>
                <a:sym typeface="+mn-ea"/>
              </a:rPr>
              <a:t>前向插补法：</a:t>
            </a:r>
            <a:r>
              <a:rPr lang="zh-CN" altLang="en-US" dirty="0">
                <a:latin typeface="+mn-ea"/>
                <a:sym typeface="+mn-ea"/>
              </a:rPr>
              <a:t>首先将每个病人的</a:t>
            </a:r>
            <a:r>
              <a:rPr lang="zh-CN" altLang="en-US" b="1" dirty="0">
                <a:latin typeface="+mn-ea"/>
                <a:sym typeface="+mn-ea"/>
              </a:rPr>
              <a:t>时间信息用相对入院的时间差表示</a:t>
            </a:r>
            <a:r>
              <a:rPr lang="zh-CN" altLang="en-US" dirty="0">
                <a:latin typeface="+mn-ea"/>
                <a:sym typeface="+mn-ea"/>
              </a:rPr>
              <a:t>（单位：小时）</a:t>
            </a:r>
            <a:r>
              <a:rPr lang="zh-CN" altLang="en-US" dirty="0">
                <a:latin typeface="+mn-ea"/>
                <a:sym typeface="+mn-ea"/>
              </a:rPr>
              <a:t>，再以</a:t>
            </a:r>
            <a:r>
              <a:rPr lang="en-US" altLang="zh-CN" dirty="0" err="1">
                <a:latin typeface="+mn-ea"/>
                <a:sym typeface="+mn-ea"/>
              </a:rPr>
              <a:t>8h</a:t>
            </a:r>
            <a:r>
              <a:rPr lang="zh-CN" altLang="en-US" dirty="0">
                <a:latin typeface="+mn-ea"/>
                <a:sym typeface="+mn-ea"/>
              </a:rPr>
              <a:t>作为一个时间段，每个时间段的特征是通过其中的时间信息来表示的。</a:t>
            </a:r>
            <a:endParaRPr lang="zh-CN" altLang="en-US"/>
          </a:p>
        </p:txBody>
      </p:sp>
      <p:pic>
        <p:nvPicPr>
          <p:cNvPr id="22" name="图片 21"/>
          <p:cNvPicPr>
            <a:picLocks noChangeAspect="1"/>
          </p:cNvPicPr>
          <p:nvPr/>
        </p:nvPicPr>
        <p:blipFill>
          <a:blip r:embed="rId1"/>
          <a:stretch>
            <a:fillRect/>
          </a:stretch>
        </p:blipFill>
        <p:spPr>
          <a:xfrm>
            <a:off x="115583" y="2769561"/>
            <a:ext cx="8912831" cy="992064"/>
          </a:xfrm>
          <a:prstGeom prst="rect">
            <a:avLst/>
          </a:prstGeom>
        </p:spPr>
      </p:pic>
      <p:sp>
        <p:nvSpPr>
          <p:cNvPr id="6" name="文本框 5"/>
          <p:cNvSpPr txBox="1"/>
          <p:nvPr/>
        </p:nvSpPr>
        <p:spPr>
          <a:xfrm>
            <a:off x="463550" y="4064000"/>
            <a:ext cx="8060055" cy="2030095"/>
          </a:xfrm>
          <a:prstGeom prst="rect">
            <a:avLst/>
          </a:prstGeom>
          <a:noFill/>
        </p:spPr>
        <p:txBody>
          <a:bodyPr wrap="square" rtlCol="0">
            <a:spAutoFit/>
          </a:bodyPr>
          <a:p>
            <a:pPr marL="285750" indent="-285750">
              <a:buFont typeface="Arial" panose="020B0604020202020204" pitchFamily="34" charset="0"/>
              <a:buChar char="•"/>
            </a:pPr>
            <a:r>
              <a:rPr lang="zh-CN" altLang="en-US"/>
              <a:t>表示的方法分为两种，</a:t>
            </a:r>
            <a:r>
              <a:rPr lang="zh-CN" altLang="en-US" b="1"/>
              <a:t>覆盖插补</a:t>
            </a:r>
            <a:r>
              <a:rPr lang="zh-CN" altLang="en-US"/>
              <a:t>以及</a:t>
            </a:r>
            <a:r>
              <a:rPr lang="zh-CN" altLang="en-US" b="1"/>
              <a:t>均值插补。</a:t>
            </a:r>
            <a:endParaRPr lang="zh-CN" altLang="en-US" b="1"/>
          </a:p>
          <a:p>
            <a:pPr marL="285750" indent="-285750">
              <a:buFont typeface="Arial" panose="020B0604020202020204" pitchFamily="34" charset="0"/>
              <a:buChar char="•"/>
            </a:pPr>
            <a:endParaRPr lang="zh-CN" altLang="en-US" b="1"/>
          </a:p>
          <a:p>
            <a:pPr marL="285750" indent="-285750">
              <a:buFont typeface="Arial" panose="020B0604020202020204" pitchFamily="34" charset="0"/>
              <a:buChar char="•"/>
            </a:pPr>
            <a:r>
              <a:rPr lang="en-US" altLang="zh-CN"/>
              <a:t>覆盖插补中，直接使用该时间段中最后一次</a:t>
            </a:r>
            <a:r>
              <a:rPr lang="en-US" altLang="zh-CN" b="1"/>
              <a:t>非空</a:t>
            </a:r>
            <a:r>
              <a:rPr lang="en-US" altLang="zh-CN"/>
              <a:t>属性值</a:t>
            </a:r>
            <a:r>
              <a:rPr lang="zh-CN" altLang="en-US"/>
              <a:t>来表示时间段的特征。</a:t>
            </a:r>
            <a:endParaRPr lang="zh-CN" altLang="en-US"/>
          </a:p>
          <a:p>
            <a:pPr marL="285750" indent="-285750">
              <a:buFont typeface="Arial" panose="020B0604020202020204" pitchFamily="34" charset="0"/>
              <a:buChar char="•"/>
            </a:pPr>
            <a:endParaRPr lang="zh-CN" altLang="en-US"/>
          </a:p>
          <a:p>
            <a:pPr marL="285750" indent="-285750">
              <a:buFont typeface="Arial" panose="020B0604020202020204" pitchFamily="34" charset="0"/>
              <a:buChar char="•"/>
            </a:pPr>
            <a:r>
              <a:rPr lang="zh-CN" altLang="en-US"/>
              <a:t>均值插补中，使用该时间段中全部信息的</a:t>
            </a:r>
            <a:r>
              <a:rPr lang="zh-CN" altLang="en-US"/>
              <a:t>均值来表示该时间段的特征。</a:t>
            </a:r>
            <a:endParaRPr lang="zh-CN" altLang="en-US"/>
          </a:p>
          <a:p>
            <a:pPr marL="285750" indent="-285750">
              <a:buFont typeface="Arial" panose="020B0604020202020204" pitchFamily="34" charset="0"/>
              <a:buChar char="•"/>
            </a:pPr>
            <a:endParaRPr lang="zh-CN" altLang="en-US"/>
          </a:p>
          <a:p>
            <a:pPr marL="285750" indent="-285750">
              <a:buFont typeface="Arial" panose="020B0604020202020204" pitchFamily="34" charset="0"/>
              <a:buChar char="•"/>
            </a:pPr>
            <a:r>
              <a:rPr lang="zh-CN" altLang="en-US"/>
              <a:t>最终插补结果为顺次得到的全部信息块，标签以信息块为单位从0开始记录。</a:t>
            </a:r>
            <a:endParaRPr lang="zh-CN" alt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a:t>
            </a:r>
            <a:r>
              <a:rPr lang="zh-CN" altLang="en-US" sz="3200" dirty="0">
                <a:solidFill>
                  <a:schemeClr val="bg1"/>
                </a:solidFill>
                <a:latin typeface="隶书" panose="02010509060101010101" pitchFamily="49" charset="-122"/>
                <a:ea typeface="隶书" panose="02010509060101010101" pitchFamily="49" charset="-122"/>
                <a:cs typeface="+mn-cs"/>
                <a:sym typeface="+mn-ea"/>
              </a:rPr>
              <a:t>数据插补</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565785" y="927100"/>
            <a:ext cx="8012430" cy="1014730"/>
          </a:xfrm>
          <a:prstGeom prst="rect">
            <a:avLst/>
          </a:prstGeom>
          <a:noFill/>
        </p:spPr>
        <p:txBody>
          <a:bodyPr wrap="square" rtlCol="0" anchor="t">
            <a:spAutoFit/>
          </a:bodyPr>
          <a:p>
            <a:pPr marL="342900" indent="-342900">
              <a:buFont typeface="Arial" panose="020B0604020202020204" pitchFamily="34" charset="0"/>
              <a:buChar char="•"/>
            </a:pPr>
            <a:r>
              <a:rPr lang="zh-CN" altLang="en-US" sz="2000" b="1"/>
              <a:t>计算相对时间：</a:t>
            </a:r>
            <a:r>
              <a:rPr sz="2000"/>
              <a:t>先将每条信息对应的时间戳转化为相对时间（单位：小时），以</a:t>
            </a:r>
            <a:r>
              <a:rPr lang="zh-CN" sz="2000"/>
              <a:t>其中</a:t>
            </a:r>
            <a:r>
              <a:rPr sz="2000"/>
              <a:t>最小的时间戳作为基准时间，</a:t>
            </a:r>
            <a:r>
              <a:rPr lang="zh-CN" sz="2000"/>
              <a:t>让</a:t>
            </a:r>
            <a:r>
              <a:rPr sz="2000"/>
              <a:t>其他时间与其做差，再转化为小时为单位的时间</a:t>
            </a:r>
            <a:r>
              <a:rPr lang="zh-CN" sz="2000"/>
              <a:t>。</a:t>
            </a:r>
            <a:endParaRPr lang="zh-CN" sz="2000"/>
          </a:p>
        </p:txBody>
      </p:sp>
      <p:pic>
        <p:nvPicPr>
          <p:cNvPr id="5" name="图片 4"/>
          <p:cNvPicPr>
            <a:picLocks noChangeAspect="1"/>
          </p:cNvPicPr>
          <p:nvPr>
            <p:custDataLst>
              <p:tags r:id="rId1"/>
            </p:custDataLst>
          </p:nvPr>
        </p:nvPicPr>
        <p:blipFill>
          <a:blip r:embed="rId2"/>
          <a:stretch>
            <a:fillRect/>
          </a:stretch>
        </p:blipFill>
        <p:spPr>
          <a:xfrm>
            <a:off x="565785" y="2196465"/>
            <a:ext cx="8013700" cy="4027170"/>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a:t>
            </a:r>
            <a:r>
              <a:rPr lang="zh-CN" altLang="en-US" sz="3200" dirty="0">
                <a:solidFill>
                  <a:schemeClr val="bg1"/>
                </a:solidFill>
                <a:latin typeface="隶书" panose="02010509060101010101" pitchFamily="49" charset="-122"/>
                <a:ea typeface="隶书" panose="02010509060101010101" pitchFamily="49" charset="-122"/>
                <a:cs typeface="+mn-cs"/>
                <a:sym typeface="+mn-ea"/>
              </a:rPr>
              <a:t>数据插补</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237490" y="962025"/>
            <a:ext cx="8668385" cy="706755"/>
          </a:xfrm>
          <a:prstGeom prst="rect">
            <a:avLst/>
          </a:prstGeom>
          <a:noFill/>
        </p:spPr>
        <p:txBody>
          <a:bodyPr wrap="square" rtlCol="0" anchor="t">
            <a:spAutoFit/>
          </a:bodyPr>
          <a:p>
            <a:pPr marL="342900" indent="-342900">
              <a:buFont typeface="Arial" panose="020B0604020202020204" pitchFamily="34" charset="0"/>
              <a:buChar char="•"/>
            </a:pPr>
            <a:r>
              <a:rPr lang="zh-CN" altLang="en-US" sz="2000" b="1"/>
              <a:t>数据插补举例：</a:t>
            </a:r>
            <a:r>
              <a:rPr lang="zh-CN" altLang="en-US" sz="2000"/>
              <a:t>以病人</a:t>
            </a:r>
            <a:r>
              <a:rPr lang="en-US" altLang="zh-CN" sz="2000"/>
              <a:t>(subject_id = 13046240)</a:t>
            </a:r>
            <a:r>
              <a:rPr lang="zh-CN" altLang="en-US" sz="2000"/>
              <a:t>为例进行数据插补，有</a:t>
            </a:r>
            <a:r>
              <a:rPr lang="en-US" altLang="zh-CN" sz="2000"/>
              <a:t>20</a:t>
            </a:r>
            <a:r>
              <a:rPr lang="zh-CN" altLang="en-US" sz="2000"/>
              <a:t>条相关数据，如下图所示。</a:t>
            </a:r>
            <a:endParaRPr lang="zh-CN" altLang="en-US" sz="2000"/>
          </a:p>
        </p:txBody>
      </p:sp>
      <p:pic>
        <p:nvPicPr>
          <p:cNvPr id="4" name="图片 3" descr="例子_时间块与时间段划分原理"/>
          <p:cNvPicPr>
            <a:picLocks noChangeAspect="1"/>
          </p:cNvPicPr>
          <p:nvPr/>
        </p:nvPicPr>
        <p:blipFill>
          <a:blip r:embed="rId1"/>
          <a:stretch>
            <a:fillRect/>
          </a:stretch>
        </p:blipFill>
        <p:spPr>
          <a:xfrm>
            <a:off x="1488440" y="1800860"/>
            <a:ext cx="6167755" cy="4417695"/>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a:t>
            </a:r>
            <a:r>
              <a:rPr lang="zh-CN" altLang="en-US" sz="3200" dirty="0">
                <a:solidFill>
                  <a:schemeClr val="bg1"/>
                </a:solidFill>
                <a:latin typeface="隶书" panose="02010509060101010101" pitchFamily="49" charset="-122"/>
                <a:ea typeface="隶书" panose="02010509060101010101" pitchFamily="49" charset="-122"/>
                <a:cs typeface="+mn-cs"/>
                <a:sym typeface="+mn-ea"/>
              </a:rPr>
              <a:t>数据插补</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309880" y="891540"/>
            <a:ext cx="8168005" cy="706755"/>
          </a:xfrm>
          <a:prstGeom prst="rect">
            <a:avLst/>
          </a:prstGeom>
          <a:noFill/>
        </p:spPr>
        <p:txBody>
          <a:bodyPr wrap="square" rtlCol="0">
            <a:spAutoFit/>
          </a:bodyPr>
          <a:p>
            <a:pPr marL="285750" indent="-285750">
              <a:buFont typeface="Arial" panose="020B0604020202020204" pitchFamily="34" charset="0"/>
              <a:buChar char="•"/>
            </a:pPr>
            <a:r>
              <a:rPr lang="zh-CN" altLang="en-US" sz="2000"/>
              <a:t>分别进行覆盖插补和均值插补，得到的结果如下所示：</a:t>
            </a:r>
            <a:endParaRPr lang="zh-CN" altLang="en-US" sz="2000"/>
          </a:p>
          <a:p>
            <a:pPr marL="285750" indent="-285750">
              <a:buFont typeface="Arial" panose="020B0604020202020204" pitchFamily="34" charset="0"/>
              <a:buChar char="•"/>
            </a:pPr>
            <a:endParaRPr lang="zh-CN" altLang="en-US" sz="2000"/>
          </a:p>
        </p:txBody>
      </p:sp>
      <p:sp>
        <p:nvSpPr>
          <p:cNvPr id="5" name="文本框 4"/>
          <p:cNvSpPr txBox="1"/>
          <p:nvPr/>
        </p:nvSpPr>
        <p:spPr>
          <a:xfrm>
            <a:off x="309880" y="4559935"/>
            <a:ext cx="7932420" cy="1322070"/>
          </a:xfrm>
          <a:prstGeom prst="rect">
            <a:avLst/>
          </a:prstGeom>
          <a:noFill/>
        </p:spPr>
        <p:txBody>
          <a:bodyPr wrap="square" rtlCol="0">
            <a:spAutoFit/>
          </a:bodyPr>
          <a:p>
            <a:pPr marL="342900" indent="-342900">
              <a:buFont typeface="Arial" panose="020B0604020202020204" pitchFamily="34" charset="0"/>
              <a:buChar char="•"/>
            </a:pPr>
            <a:r>
              <a:rPr lang="zh-CN" altLang="en-US" sz="2000"/>
              <a:t>其中，绿框，红框，蓝框分别表示插补得到的信息块，总共三个信息块，标签分别为0,1,2 。病人原始信息（见上一页</a:t>
            </a:r>
            <a:r>
              <a:rPr lang="en-US" altLang="zh-CN" sz="2000"/>
              <a:t>ppt</a:t>
            </a:r>
            <a:r>
              <a:rPr lang="zh-CN" altLang="en-US" sz="2000"/>
              <a:t>）中黑框表示一个信息段，每个信息块中至少包含两个连续的信息段。红线给出了均值插补与覆盖插补的区别。</a:t>
            </a:r>
            <a:endParaRPr lang="zh-CN" altLang="en-US" sz="2000"/>
          </a:p>
        </p:txBody>
      </p:sp>
      <p:pic>
        <p:nvPicPr>
          <p:cNvPr id="6" name="图片 5" descr="例子_插补结果（对比）"/>
          <p:cNvPicPr>
            <a:picLocks noChangeAspect="1"/>
          </p:cNvPicPr>
          <p:nvPr/>
        </p:nvPicPr>
        <p:blipFill>
          <a:blip r:embed="rId1"/>
          <a:stretch>
            <a:fillRect/>
          </a:stretch>
        </p:blipFill>
        <p:spPr>
          <a:xfrm>
            <a:off x="157480" y="1908810"/>
            <a:ext cx="8829040" cy="208407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0" y="184936"/>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预处理：异常值矫正</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6" name="直接连接符 5"/>
          <p:cNvCxnSpPr>
            <a:endCxn id="5" idx="1"/>
          </p:cNvCxnSpPr>
          <p:nvPr/>
        </p:nvCxnSpPr>
        <p:spPr>
          <a:xfrm flipV="1">
            <a:off x="0" y="417708"/>
            <a:ext cx="0" cy="26429"/>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9144000" y="417708"/>
            <a:ext cx="0" cy="2643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462337" y="1069587"/>
            <a:ext cx="7911101" cy="1015663"/>
          </a:xfrm>
          <a:prstGeom prst="rect">
            <a:avLst/>
          </a:prstGeom>
          <a:noFill/>
        </p:spPr>
        <p:txBody>
          <a:bodyPr wrap="square">
            <a:spAutoFit/>
          </a:bodyPr>
          <a:lstStyle/>
          <a:p>
            <a:pPr marL="342900" indent="-342900">
              <a:buFont typeface="Arial" panose="020B0604020202020204" pitchFamily="34" charset="0"/>
              <a:buChar char="•"/>
            </a:pPr>
            <a:r>
              <a:rPr lang="zh-CN" altLang="en-US" sz="2000" b="1" dirty="0">
                <a:latin typeface="+mn-ea"/>
              </a:rPr>
              <a:t>异常值排查</a:t>
            </a:r>
            <a:r>
              <a:rPr lang="zh-CN" altLang="en-US" sz="2000" dirty="0">
                <a:latin typeface="+mn-ea"/>
              </a:rPr>
              <a:t>：在电子健康病例的存储中，难免因为各种原因导致数据值异常。所以，我们根据</a:t>
            </a:r>
            <a:r>
              <a:rPr lang="en-US" altLang="zh-CN" sz="2000" dirty="0">
                <a:latin typeface="+mn-ea"/>
              </a:rPr>
              <a:t>MIMIC</a:t>
            </a:r>
            <a:r>
              <a:rPr lang="zh-CN" altLang="en-US" sz="2000" dirty="0">
                <a:latin typeface="+mn-ea"/>
              </a:rPr>
              <a:t>的特征和专家知识查询特征的可信范围。利用可信范围对特征的异常值进行排查，矫正异常值。</a:t>
            </a:r>
            <a:endParaRPr lang="en-US" altLang="zh-CN" sz="2000" dirty="0">
              <a:latin typeface="+mn-ea"/>
            </a:endParaRPr>
          </a:p>
        </p:txBody>
      </p:sp>
      <p:sp>
        <p:nvSpPr>
          <p:cNvPr id="13" name="文本框 12"/>
          <p:cNvSpPr txBox="1"/>
          <p:nvPr/>
        </p:nvSpPr>
        <p:spPr>
          <a:xfrm>
            <a:off x="3429000" y="2085340"/>
            <a:ext cx="1978660" cy="368300"/>
          </a:xfrm>
          <a:prstGeom prst="rect">
            <a:avLst/>
          </a:prstGeom>
          <a:noFill/>
        </p:spPr>
        <p:txBody>
          <a:bodyPr wrap="square" rtlCol="0">
            <a:spAutoFit/>
          </a:bodyPr>
          <a:lstStyle/>
          <a:p>
            <a:r>
              <a:rPr lang="en-US" altLang="zh-CN" dirty="0"/>
              <a:t>   </a:t>
            </a:r>
            <a:r>
              <a:rPr lang="zh-CN" altLang="en-US" dirty="0"/>
              <a:t>特征可信范围</a:t>
            </a:r>
            <a:endParaRPr lang="zh-CN" altLang="en-US" dirty="0"/>
          </a:p>
        </p:txBody>
      </p:sp>
      <mc:AlternateContent xmlns:mc="http://schemas.openxmlformats.org/markup-compatibility/2006" xmlns:a14="http://schemas.microsoft.com/office/drawing/2010/main">
        <mc:Choice Requires="a14">
          <p:graphicFrame>
            <p:nvGraphicFramePr>
              <p:cNvPr id="14" name="表格 14"/>
              <p:cNvGraphicFramePr>
                <a:graphicFrameLocks noGrp="1"/>
              </p:cNvGraphicFramePr>
              <p:nvPr>
                <p:custDataLst>
                  <p:tags r:id="rId1"/>
                </p:custDataLst>
              </p:nvPr>
            </p:nvGraphicFramePr>
            <p:xfrm>
              <a:off x="617092" y="2526910"/>
              <a:ext cx="7602875" cy="3429635"/>
            </p:xfrm>
            <a:graphic>
              <a:graphicData uri="http://schemas.openxmlformats.org/drawingml/2006/table">
                <a:tbl>
                  <a:tblPr firstRow="1" bandRow="1">
                    <a:tableStyleId>{7DF18680-E054-41AD-8BC1-D1AEF772440D}</a:tableStyleId>
                  </a:tblPr>
                  <a:tblGrid>
                    <a:gridCol w="1808480"/>
                    <a:gridCol w="1183005"/>
                    <a:gridCol w="1628140"/>
                    <a:gridCol w="1418590"/>
                    <a:gridCol w="1564660"/>
                  </a:tblGrid>
                  <a:tr h="421640">
                    <a:tc>
                      <a:txBody>
                        <a:bodyPr/>
                        <a:lstStyle/>
                        <a:p>
                          <a:pPr algn="ctr"/>
                          <a:r>
                            <a:rPr lang="zh-CN" altLang="en-US" sz="1800" dirty="0">
                              <a:latin typeface="+mn-ea"/>
                              <a:ea typeface="+mn-ea"/>
                            </a:rPr>
                            <a:t>名称</a:t>
                          </a:r>
                          <a:endParaRPr lang="zh-CN" altLang="en-US" sz="1800" dirty="0">
                            <a:latin typeface="+mn-ea"/>
                            <a:ea typeface="+mn-ea"/>
                          </a:endParaRPr>
                        </a:p>
                      </a:txBody>
                      <a:tcPr/>
                    </a:tc>
                    <a:tc>
                      <a:txBody>
                        <a:bodyPr/>
                        <a:lstStyle/>
                        <a:p>
                          <a:pPr algn="ctr"/>
                          <a:r>
                            <a:rPr lang="zh-CN" altLang="en-US" sz="1800" dirty="0">
                              <a:latin typeface="+mn-ea"/>
                              <a:ea typeface="+mn-ea"/>
                            </a:rPr>
                            <a:t>缩写</a:t>
                          </a:r>
                          <a:endParaRPr lang="zh-CN" altLang="en-US" sz="1800" dirty="0">
                            <a:latin typeface="+mn-ea"/>
                            <a:ea typeface="+mn-ea"/>
                          </a:endParaRPr>
                        </a:p>
                      </a:txBody>
                      <a:tcPr/>
                    </a:tc>
                    <a:tc>
                      <a:txBody>
                        <a:bodyPr/>
                        <a:lstStyle/>
                        <a:p>
                          <a:pPr algn="ctr"/>
                          <a:r>
                            <a:rPr lang="zh-CN" altLang="en-US" sz="1800" dirty="0">
                              <a:latin typeface="+mn-ea"/>
                              <a:ea typeface="+mn-ea"/>
                            </a:rPr>
                            <a:t>正常范围</a:t>
                          </a:r>
                          <a:endParaRPr lang="zh-CN" altLang="en-US" sz="1800" dirty="0">
                            <a:latin typeface="+mn-ea"/>
                            <a:ea typeface="+mn-ea"/>
                          </a:endParaRPr>
                        </a:p>
                      </a:txBody>
                      <a:tcPr/>
                    </a:tc>
                    <a:tc>
                      <a:txBody>
                        <a:bodyPr/>
                        <a:lstStyle/>
                        <a:p>
                          <a:pPr algn="ctr"/>
                          <a:r>
                            <a:rPr lang="zh-CN" altLang="en-US" sz="1800" dirty="0">
                              <a:latin typeface="+mn-ea"/>
                              <a:ea typeface="+mn-ea"/>
                            </a:rPr>
                            <a:t>极限范围</a:t>
                          </a:r>
                          <a:endParaRPr lang="zh-CN" altLang="en-US" sz="1800" dirty="0">
                            <a:latin typeface="+mn-ea"/>
                            <a:ea typeface="+mn-ea"/>
                          </a:endParaRPr>
                        </a:p>
                      </a:txBody>
                      <a:tcPr/>
                    </a:tc>
                    <a:tc>
                      <a:txBody>
                        <a:bodyPr/>
                        <a:p>
                          <a:pPr algn="ctr">
                            <a:buNone/>
                          </a:pPr>
                          <a:r>
                            <a:rPr lang="zh-CN" altLang="en-US" sz="1800" dirty="0">
                              <a:latin typeface="+mn-ea"/>
                              <a:ea typeface="+mn-ea"/>
                            </a:rPr>
                            <a:t>单位</a:t>
                          </a:r>
                          <a:endParaRPr lang="zh-CN" altLang="en-US" sz="1800" dirty="0">
                            <a:latin typeface="+mn-ea"/>
                            <a:ea typeface="+mn-ea"/>
                          </a:endParaRPr>
                        </a:p>
                      </a:txBody>
                      <a:tcPr/>
                    </a:tc>
                  </a:tr>
                  <a:tr h="370840">
                    <a:tc>
                      <a:txBody>
                        <a:bodyPr/>
                        <a:p>
                          <a:pPr algn="ctr">
                            <a:buNone/>
                          </a:pPr>
                          <a:r>
                            <a:rPr lang="zh-CN" altLang="en-US" sz="1800" dirty="0">
                              <a:latin typeface="+mn-ea"/>
                              <a:ea typeface="+mn-ea"/>
                            </a:rPr>
                            <a:t>血小板计数</a:t>
                          </a:r>
                          <a:endParaRPr lang="zh-CN" altLang="en-US" sz="1800" dirty="0">
                            <a:latin typeface="+mn-ea"/>
                            <a:ea typeface="+mn-ea"/>
                          </a:endParaRPr>
                        </a:p>
                      </a:txBody>
                      <a:tcPr/>
                    </a:tc>
                    <a:tc>
                      <a:txBody>
                        <a:bodyPr/>
                        <a:p>
                          <a:pPr algn="ctr">
                            <a:buNone/>
                          </a:pPr>
                          <a:r>
                            <a:rPr lang="en-US" altLang="zh-CN" sz="1800" dirty="0">
                              <a:latin typeface="+mn-ea"/>
                              <a:ea typeface="+mn-ea"/>
                            </a:rPr>
                            <a:t>PLT</a:t>
                          </a:r>
                          <a:endParaRPr lang="en-US" altLang="zh-CN" sz="1800" dirty="0">
                            <a:latin typeface="+mn-ea"/>
                            <a:ea typeface="+mn-ea"/>
                          </a:endParaRPr>
                        </a:p>
                      </a:txBody>
                      <a:tcPr/>
                    </a:tc>
                    <a:tc>
                      <a:txBody>
                        <a:bodyPr/>
                        <a:p>
                          <a:pPr algn="ctr">
                            <a:buNone/>
                          </a:pPr>
                          <a:r>
                            <a:rPr lang="en-US" altLang="zh-CN" sz="1800" dirty="0">
                              <a:latin typeface="+mn-ea"/>
                              <a:ea typeface="+mn-ea"/>
                            </a:rPr>
                            <a:t>[100,300]</a:t>
                          </a:r>
                          <a:endParaRPr lang="en-US" altLang="zh-CN" sz="1800" dirty="0">
                            <a:latin typeface="+mn-ea"/>
                            <a:ea typeface="+mn-ea"/>
                          </a:endParaRPr>
                        </a:p>
                      </a:txBody>
                      <a:tcPr/>
                    </a:tc>
                    <a:tc>
                      <a:txBody>
                        <a:bodyPr/>
                        <a:p>
                          <a:pPr algn="ctr">
                            <a:buNone/>
                          </a:pPr>
                          <a:r>
                            <a:rPr lang="en-US" altLang="zh-CN" sz="1800" dirty="0">
                              <a:latin typeface="+mn-ea"/>
                              <a:ea typeface="+mn-ea"/>
                            </a:rPr>
                            <a:t>[10,300]</a:t>
                          </a:r>
                          <a:endParaRPr lang="en-US" altLang="zh-CN" sz="1800" dirty="0">
                            <a:latin typeface="+mn-ea"/>
                            <a:ea typeface="+mn-ea"/>
                          </a:endParaRPr>
                        </a:p>
                      </a:txBody>
                      <a:tcPr/>
                    </a:tc>
                    <a:tc>
                      <a:txBody>
                        <a:bodyPr/>
                        <a:p>
                          <a:pPr algn="ctr">
                            <a:buNone/>
                          </a:pPr>
                          <a:r>
                            <a:rPr lang="zh-CN" altLang="en-US" sz="1800" dirty="0">
                              <a:latin typeface="Arial" panose="020B0604020202020204" pitchFamily="34" charset="0"/>
                              <a:ea typeface="+mn-ea"/>
                            </a:rPr>
                            <a:t>×</a:t>
                          </a:r>
                          <a14:m>
                            <m:oMath xmlns:m="http://schemas.openxmlformats.org/officeDocument/2006/math">
                              <m:sSup>
                                <m:sSupPr>
                                  <m:ctrlPr>
                                    <a:rPr lang="en-US" altLang="zh-CN" sz="1800" i="1">
                                      <a:latin typeface="Cambria Math" panose="02040503050406030204" charset="0"/>
                                      <a:cs typeface="Cambria Math" panose="02040503050406030204" charset="0"/>
                                    </a:rPr>
                                  </m:ctrlPr>
                                </m:sSupPr>
                                <m:e>
                                  <m:r>
                                    <a:rPr lang="en-US" altLang="zh-CN" sz="1800" i="1">
                                      <a:latin typeface="Cambria Math" panose="02040503050406030204" charset="0"/>
                                      <a:cs typeface="Cambria Math" panose="02040503050406030204" charset="0"/>
                                    </a:rPr>
                                    <m:t>10</m:t>
                                  </m:r>
                                </m:e>
                                <m:sup>
                                  <m:r>
                                    <a:rPr lang="en-US" altLang="zh-CN" sz="1800" i="1">
                                      <a:latin typeface="Cambria Math" panose="02040503050406030204" charset="0"/>
                                      <a:cs typeface="Cambria Math" panose="02040503050406030204" charset="0"/>
                                    </a:rPr>
                                    <m:t>9</m:t>
                                  </m:r>
                                </m:sup>
                              </m:sSup>
                            </m:oMath>
                          </a14:m>
                          <a:r>
                            <a:rPr lang="en-US" altLang="zh-CN" sz="1800" dirty="0">
                              <a:latin typeface="Arial" panose="020B0604020202020204" pitchFamily="34" charset="0"/>
                              <a:ea typeface="+mn-ea"/>
                            </a:rPr>
                            <a:t>/L</a:t>
                          </a:r>
                          <a:endParaRPr lang="en-US" altLang="zh-CN" sz="1800" dirty="0">
                            <a:latin typeface="Arial" panose="020B0604020202020204" pitchFamily="34" charset="0"/>
                            <a:ea typeface="+mn-ea"/>
                          </a:endParaRPr>
                        </a:p>
                      </a:txBody>
                      <a:tcPr/>
                    </a:tc>
                  </a:tr>
                  <a:tr h="370840">
                    <a:tc>
                      <a:txBody>
                        <a:bodyPr/>
                        <a:p>
                          <a:pPr algn="ctr">
                            <a:buNone/>
                          </a:pPr>
                          <a:r>
                            <a:rPr lang="zh-CN" altLang="en-US" sz="1800" dirty="0">
                              <a:latin typeface="+mn-ea"/>
                              <a:ea typeface="+mn-ea"/>
                            </a:rPr>
                            <a:t>凝血原酶时间</a:t>
                          </a:r>
                          <a:endParaRPr lang="zh-CN" altLang="en-US" sz="1800" dirty="0">
                            <a:latin typeface="+mn-ea"/>
                            <a:ea typeface="+mn-ea"/>
                          </a:endParaRPr>
                        </a:p>
                      </a:txBody>
                      <a:tcPr/>
                    </a:tc>
                    <a:tc>
                      <a:txBody>
                        <a:bodyPr/>
                        <a:p>
                          <a:pPr algn="ctr">
                            <a:buNone/>
                          </a:pPr>
                          <a:r>
                            <a:rPr lang="en-US" altLang="zh-CN" sz="1800" dirty="0">
                              <a:latin typeface="+mn-ea"/>
                              <a:ea typeface="+mn-ea"/>
                            </a:rPr>
                            <a:t>PT</a:t>
                          </a:r>
                          <a:endParaRPr lang="en-US" altLang="zh-CN" sz="1800" dirty="0">
                            <a:latin typeface="+mn-ea"/>
                            <a:ea typeface="+mn-ea"/>
                          </a:endParaRPr>
                        </a:p>
                      </a:txBody>
                      <a:tcPr/>
                    </a:tc>
                    <a:tc>
                      <a:txBody>
                        <a:bodyPr/>
                        <a:p>
                          <a:pPr algn="ctr">
                            <a:buNone/>
                          </a:pPr>
                          <a:r>
                            <a:rPr lang="en-US" altLang="zh-CN" sz="1800" dirty="0">
                              <a:latin typeface="Arial" panose="020B0604020202020204" pitchFamily="34" charset="0"/>
                              <a:ea typeface="+mn-ea"/>
                              <a:cs typeface="Arial" panose="020B0604020202020204" pitchFamily="34" charset="0"/>
                            </a:rPr>
                            <a:t>≤</a:t>
                          </a:r>
                          <a:r>
                            <a:rPr lang="en-US" altLang="zh-CN" sz="1800" dirty="0">
                              <a:latin typeface="+mn-ea"/>
                              <a:ea typeface="+mn-ea"/>
                            </a:rPr>
                            <a:t>16</a:t>
                          </a:r>
                          <a:endParaRPr lang="en-US" altLang="zh-CN" sz="1800" dirty="0">
                            <a:latin typeface="+mn-ea"/>
                            <a:ea typeface="+mn-ea"/>
                          </a:endParaRPr>
                        </a:p>
                      </a:txBody>
                      <a:tcPr/>
                    </a:tc>
                    <a:tc>
                      <a:txBody>
                        <a:bodyPr/>
                        <a:p>
                          <a:pPr algn="ctr">
                            <a:buNone/>
                          </a:pPr>
                          <a:r>
                            <a:rPr lang="en-US" altLang="zh-CN" sz="1800" dirty="0">
                              <a:latin typeface="+mn-ea"/>
                              <a:ea typeface="+mn-ea"/>
                            </a:rPr>
                            <a:t>[7,30]</a:t>
                          </a:r>
                          <a:endParaRPr lang="en-US" altLang="zh-CN" sz="1800" dirty="0">
                            <a:latin typeface="+mn-ea"/>
                            <a:ea typeface="+mn-ea"/>
                          </a:endParaRPr>
                        </a:p>
                      </a:txBody>
                      <a:tcPr/>
                    </a:tc>
                    <a:tc>
                      <a:txBody>
                        <a:bodyPr/>
                        <a:p>
                          <a:pPr algn="ctr">
                            <a:buNone/>
                          </a:pPr>
                          <a:r>
                            <a:rPr lang="en-US" altLang="zh-CN" sz="1800" dirty="0">
                              <a:latin typeface="+mn-ea"/>
                              <a:ea typeface="+mn-ea"/>
                            </a:rPr>
                            <a:t>s(</a:t>
                          </a:r>
                          <a:r>
                            <a:rPr lang="zh-CN" altLang="en-US" sz="1800" dirty="0">
                              <a:latin typeface="+mn-ea"/>
                              <a:ea typeface="+mn-ea"/>
                            </a:rPr>
                            <a:t>秒</a:t>
                          </a:r>
                          <a:r>
                            <a:rPr lang="en-US" altLang="zh-CN" sz="1800" dirty="0">
                              <a:latin typeface="+mn-ea"/>
                              <a:ea typeface="+mn-ea"/>
                            </a:rPr>
                            <a:t>)</a:t>
                          </a:r>
                          <a:endParaRPr lang="en-US" altLang="zh-CN" sz="1800" dirty="0">
                            <a:latin typeface="+mn-ea"/>
                            <a:ea typeface="+mn-ea"/>
                          </a:endParaRPr>
                        </a:p>
                      </a:txBody>
                      <a:tcPr/>
                    </a:tc>
                  </a:tr>
                  <a:tr h="370840">
                    <a:tc>
                      <a:txBody>
                        <a:bodyPr/>
                        <a:p>
                          <a:pPr algn="ctr">
                            <a:buNone/>
                          </a:pPr>
                          <a:r>
                            <a:rPr lang="zh-CN" altLang="en-US" sz="1800" dirty="0">
                              <a:latin typeface="+mn-ea"/>
                              <a:ea typeface="+mn-ea"/>
                            </a:rPr>
                            <a:t>国际标准化比值</a:t>
                          </a:r>
                          <a:endParaRPr lang="zh-CN" altLang="en-US" sz="1800" dirty="0">
                            <a:latin typeface="+mn-ea"/>
                            <a:ea typeface="+mn-ea"/>
                          </a:endParaRPr>
                        </a:p>
                      </a:txBody>
                      <a:tcPr/>
                    </a:tc>
                    <a:tc>
                      <a:txBody>
                        <a:bodyPr/>
                        <a:p>
                          <a:pPr algn="ctr">
                            <a:buNone/>
                          </a:pPr>
                          <a:r>
                            <a:rPr lang="en-US" altLang="zh-CN" sz="1800" dirty="0">
                              <a:latin typeface="+mn-ea"/>
                              <a:ea typeface="+mn-ea"/>
                            </a:rPr>
                            <a:t>INR</a:t>
                          </a:r>
                          <a:endParaRPr lang="en-US" altLang="zh-CN" sz="1800" dirty="0">
                            <a:latin typeface="+mn-ea"/>
                            <a:ea typeface="+mn-ea"/>
                          </a:endParaRPr>
                        </a:p>
                      </a:txBody>
                      <a:tcPr/>
                    </a:tc>
                    <a:tc>
                      <a:txBody>
                        <a:bodyPr/>
                        <a:p>
                          <a:pPr algn="ctr">
                            <a:buNone/>
                          </a:pPr>
                          <a:r>
                            <a:rPr lang="en-US" altLang="zh-CN" sz="1800" dirty="0">
                              <a:latin typeface="+mn-ea"/>
                              <a:ea typeface="+mn-ea"/>
                            </a:rPr>
                            <a:t>[0.8,1.4]</a:t>
                          </a:r>
                          <a:endParaRPr lang="en-US" altLang="zh-CN" sz="1800" dirty="0">
                            <a:latin typeface="+mn-ea"/>
                            <a:ea typeface="+mn-ea"/>
                          </a:endParaRPr>
                        </a:p>
                      </a:txBody>
                      <a:tcPr/>
                    </a:tc>
                    <a:tc>
                      <a:txBody>
                        <a:bodyPr/>
                        <a:p>
                          <a:pPr algn="ctr">
                            <a:buNone/>
                          </a:pPr>
                          <a:r>
                            <a:rPr lang="en-US" altLang="zh-CN" sz="1800" dirty="0">
                              <a:latin typeface="+mn-ea"/>
                              <a:ea typeface="+mn-ea"/>
                            </a:rPr>
                            <a:t>[0.5,2]</a:t>
                          </a:r>
                          <a:endParaRPr lang="en-US" altLang="zh-CN" sz="1800" dirty="0">
                            <a:latin typeface="+mn-ea"/>
                            <a:ea typeface="+mn-ea"/>
                          </a:endParaRPr>
                        </a:p>
                      </a:txBody>
                      <a:tcPr/>
                    </a:tc>
                    <a:tc>
                      <a:txBody>
                        <a:bodyPr/>
                        <a:p>
                          <a:pPr algn="ctr">
                            <a:buNone/>
                          </a:pPr>
                          <a:r>
                            <a:rPr lang="zh-CN" altLang="en-US" sz="1800" dirty="0">
                              <a:latin typeface="+mn-ea"/>
                              <a:ea typeface="+mn-ea"/>
                            </a:rPr>
                            <a:t>无</a:t>
                          </a:r>
                          <a:endParaRPr lang="zh-CN" altLang="en-US" sz="1800" dirty="0">
                            <a:latin typeface="+mn-ea"/>
                            <a:ea typeface="+mn-ea"/>
                          </a:endParaRPr>
                        </a:p>
                      </a:txBody>
                      <a:tcPr/>
                    </a:tc>
                  </a:tr>
                  <a:tr h="370840">
                    <a:tc>
                      <a:txBody>
                        <a:bodyPr/>
                        <a:p>
                          <a:pPr algn="ctr">
                            <a:buNone/>
                          </a:pPr>
                          <a:r>
                            <a:rPr lang="en-US" altLang="zh-CN" sz="1800" dirty="0">
                              <a:latin typeface="+mn-ea"/>
                              <a:ea typeface="+mn-ea"/>
                            </a:rPr>
                            <a:t>D-</a:t>
                          </a:r>
                          <a:r>
                            <a:rPr lang="zh-CN" altLang="en-US" sz="1800" dirty="0">
                              <a:latin typeface="+mn-ea"/>
                              <a:ea typeface="+mn-ea"/>
                            </a:rPr>
                            <a:t>二聚体</a:t>
                          </a:r>
                          <a:endParaRPr lang="zh-CN" altLang="en-US" sz="1800" dirty="0">
                            <a:latin typeface="+mn-ea"/>
                            <a:ea typeface="+mn-ea"/>
                          </a:endParaRPr>
                        </a:p>
                      </a:txBody>
                      <a:tcPr/>
                    </a:tc>
                    <a:tc>
                      <a:txBody>
                        <a:bodyPr/>
                        <a:p>
                          <a:pPr algn="ctr">
                            <a:buNone/>
                          </a:pPr>
                          <a:r>
                            <a:rPr lang="en-US" altLang="zh-CN" sz="1800" dirty="0">
                              <a:latin typeface="+mn-ea"/>
                              <a:ea typeface="+mn-ea"/>
                            </a:rPr>
                            <a:t>D_Dimer</a:t>
                          </a:r>
                          <a:endParaRPr lang="en-US" altLang="zh-CN" sz="1800" dirty="0">
                            <a:latin typeface="+mn-ea"/>
                            <a:ea typeface="+mn-ea"/>
                          </a:endParaRPr>
                        </a:p>
                      </a:txBody>
                      <a:tcPr/>
                    </a:tc>
                    <a:tc>
                      <a:txBody>
                        <a:bodyPr/>
                        <a:p>
                          <a:pPr algn="ctr">
                            <a:buNone/>
                          </a:pPr>
                          <a:r>
                            <a:rPr lang="en-US" altLang="zh-CN" sz="1800" dirty="0">
                              <a:latin typeface="+mn-ea"/>
                              <a:ea typeface="+mn-ea"/>
                            </a:rPr>
                            <a:t>500</a:t>
                          </a:r>
                          <a:r>
                            <a:rPr lang="zh-CN" altLang="en-US" sz="1800" dirty="0">
                              <a:latin typeface="+mn-ea"/>
                              <a:ea typeface="+mn-ea"/>
                            </a:rPr>
                            <a:t>左右</a:t>
                          </a:r>
                          <a:endParaRPr lang="zh-CN" altLang="en-US" sz="1800" dirty="0">
                            <a:latin typeface="+mn-ea"/>
                            <a:ea typeface="+mn-ea"/>
                          </a:endParaRPr>
                        </a:p>
                      </a:txBody>
                      <a:tcPr/>
                    </a:tc>
                    <a:tc>
                      <a:txBody>
                        <a:bodyPr/>
                        <a:p>
                          <a:pPr algn="ctr">
                            <a:buNone/>
                          </a:pPr>
                          <a:r>
                            <a:rPr lang="en-US" altLang="zh-CN" sz="1800" dirty="0">
                              <a:latin typeface="+mn-ea"/>
                              <a:ea typeface="+mn-ea"/>
                            </a:rPr>
                            <a:t>[100,10000]</a:t>
                          </a:r>
                          <a:endParaRPr lang="en-US" altLang="zh-CN" sz="1800" dirty="0">
                            <a:latin typeface="+mn-ea"/>
                            <a:ea typeface="+mn-ea"/>
                          </a:endParaRPr>
                        </a:p>
                      </a:txBody>
                      <a:tcPr/>
                    </a:tc>
                    <a:tc>
                      <a:txBody>
                        <a:bodyPr/>
                        <a:p>
                          <a:pPr algn="ctr">
                            <a:buNone/>
                          </a:pPr>
                          <a:r>
                            <a:rPr lang="en-US" altLang="zh-CN" sz="1800" dirty="0">
                              <a:latin typeface="+mn-ea"/>
                              <a:ea typeface="+mn-ea"/>
                            </a:rPr>
                            <a:t>ug/L</a:t>
                          </a:r>
                          <a:endParaRPr lang="en-US" altLang="zh-CN" sz="1800" dirty="0">
                            <a:latin typeface="+mn-ea"/>
                            <a:ea typeface="+mn-ea"/>
                          </a:endParaRPr>
                        </a:p>
                      </a:txBody>
                      <a:tcPr/>
                    </a:tc>
                  </a:tr>
                  <a:tr h="370840">
                    <a:tc>
                      <a:txBody>
                        <a:bodyPr/>
                        <a:p>
                          <a:pPr algn="ctr">
                            <a:buNone/>
                          </a:pPr>
                          <a:r>
                            <a:rPr lang="zh-CN" altLang="en-US" sz="1800" dirty="0">
                              <a:latin typeface="+mn-ea"/>
                              <a:ea typeface="+mn-ea"/>
                            </a:rPr>
                            <a:t>纤维蛋白原</a:t>
                          </a:r>
                          <a:endParaRPr lang="zh-CN" altLang="en-US" sz="1800" dirty="0">
                            <a:latin typeface="+mn-ea"/>
                            <a:ea typeface="+mn-ea"/>
                          </a:endParaRPr>
                        </a:p>
                      </a:txBody>
                      <a:tcPr/>
                    </a:tc>
                    <a:tc>
                      <a:txBody>
                        <a:bodyPr/>
                        <a:p>
                          <a:pPr algn="ctr">
                            <a:buNone/>
                          </a:pPr>
                          <a:r>
                            <a:rPr lang="en-US" altLang="zh-CN" sz="1800" dirty="0">
                              <a:latin typeface="+mn-ea"/>
                              <a:ea typeface="+mn-ea"/>
                            </a:rPr>
                            <a:t>FIB</a:t>
                          </a:r>
                          <a:endParaRPr lang="en-US" altLang="zh-CN" sz="1800" dirty="0">
                            <a:latin typeface="+mn-ea"/>
                            <a:ea typeface="+mn-ea"/>
                          </a:endParaRPr>
                        </a:p>
                      </a:txBody>
                      <a:tcPr/>
                    </a:tc>
                    <a:tc>
                      <a:txBody>
                        <a:bodyPr/>
                        <a:p>
                          <a:pPr algn="ctr">
                            <a:buNone/>
                          </a:pPr>
                          <a:r>
                            <a:rPr lang="en-US" altLang="zh-CN" sz="1800" dirty="0">
                              <a:latin typeface="+mn-ea"/>
                              <a:ea typeface="+mn-ea"/>
                            </a:rPr>
                            <a:t>[1000,2000]</a:t>
                          </a:r>
                          <a:endParaRPr lang="en-US" altLang="zh-CN" sz="1800" dirty="0">
                            <a:latin typeface="+mn-ea"/>
                            <a:ea typeface="+mn-ea"/>
                          </a:endParaRPr>
                        </a:p>
                      </a:txBody>
                      <a:tcPr/>
                    </a:tc>
                    <a:tc>
                      <a:txBody>
                        <a:bodyPr/>
                        <a:p>
                          <a:pPr algn="ctr">
                            <a:buNone/>
                          </a:pPr>
                          <a:r>
                            <a:rPr lang="en-US" altLang="zh-CN" sz="1800" dirty="0">
                              <a:latin typeface="+mn-ea"/>
                              <a:ea typeface="+mn-ea"/>
                            </a:rPr>
                            <a:t>[10,2000]</a:t>
                          </a:r>
                          <a:endParaRPr lang="en-US" altLang="zh-CN" sz="1800" dirty="0">
                            <a:latin typeface="+mn-ea"/>
                            <a:ea typeface="+mn-ea"/>
                          </a:endParaRPr>
                        </a:p>
                      </a:txBody>
                      <a:tcPr/>
                    </a:tc>
                    <a:tc>
                      <a:txBody>
                        <a:bodyPr/>
                        <a:p>
                          <a:pPr algn="ctr">
                            <a:buNone/>
                          </a:pPr>
                          <a:r>
                            <a:rPr lang="en-US" altLang="zh-CN" sz="1800" dirty="0">
                              <a:latin typeface="+mn-ea"/>
                              <a:ea typeface="+mn-ea"/>
                            </a:rPr>
                            <a:t>mg/L</a:t>
                          </a:r>
                          <a:endParaRPr lang="en-US" altLang="zh-CN" sz="1800" dirty="0">
                            <a:latin typeface="+mn-ea"/>
                            <a:ea typeface="+mn-ea"/>
                          </a:endParaRPr>
                        </a:p>
                      </a:txBody>
                      <a:tcPr/>
                    </a:tc>
                  </a:tr>
                  <a:tr h="412115">
                    <a:tc>
                      <a:txBody>
                        <a:bodyPr/>
                        <a:lstStyle/>
                        <a:p>
                          <a:pPr algn="ctr"/>
                          <a:r>
                            <a:rPr lang="zh-CN" altLang="en-US" sz="1800" dirty="0">
                              <a:latin typeface="+mn-ea"/>
                              <a:ea typeface="+mn-ea"/>
                            </a:rPr>
                            <a:t>二氧化碳分压</a:t>
                          </a:r>
                          <a:endParaRPr lang="zh-CN" altLang="en-US" sz="1800" dirty="0">
                            <a:latin typeface="+mn-ea"/>
                            <a:ea typeface="+mn-ea"/>
                          </a:endParaRPr>
                        </a:p>
                      </a:txBody>
                      <a:tcPr/>
                    </a:tc>
                    <a:tc>
                      <a:txBody>
                        <a:bodyPr/>
                        <a:lstStyle/>
                        <a:p>
                          <a:pPr algn="ctr"/>
                          <a:r>
                            <a:rPr lang="en-US" altLang="zh-CN" sz="1800" dirty="0" err="1">
                              <a:latin typeface="+mn-ea"/>
                              <a:ea typeface="+mn-ea"/>
                            </a:rPr>
                            <a:t>pCO2</a:t>
                          </a:r>
                          <a:endParaRPr lang="zh-CN" altLang="en-US" sz="1800" dirty="0">
                            <a:latin typeface="+mn-ea"/>
                            <a:ea typeface="+mn-ea"/>
                          </a:endParaRPr>
                        </a:p>
                      </a:txBody>
                      <a:tcPr/>
                    </a:tc>
                    <a:tc>
                      <a:txBody>
                        <a:bodyPr/>
                        <a:lstStyle/>
                        <a:p>
                          <a:pPr algn="ctr"/>
                          <a:r>
                            <a:rPr lang="en-US" altLang="zh-CN" sz="1800" dirty="0">
                              <a:latin typeface="+mn-ea"/>
                              <a:ea typeface="+mn-ea"/>
                            </a:rPr>
                            <a:t>[35,45] </a:t>
                          </a:r>
                          <a:endParaRPr lang="zh-CN" altLang="en-US" sz="1800" dirty="0">
                            <a:latin typeface="+mn-ea"/>
                            <a:ea typeface="+mn-ea"/>
                          </a:endParaRPr>
                        </a:p>
                      </a:txBody>
                      <a:tcPr/>
                    </a:tc>
                    <a:tc>
                      <a:txBody>
                        <a:bodyPr/>
                        <a:lstStyle/>
                        <a:p>
                          <a:pPr algn="ctr"/>
                          <a:r>
                            <a:rPr lang="en-US" altLang="zh-CN" sz="1800" dirty="0">
                              <a:latin typeface="+mn-ea"/>
                              <a:ea typeface="+mn-ea"/>
                            </a:rPr>
                            <a:t>[5.0,250] </a:t>
                          </a:r>
                          <a:endParaRPr lang="zh-CN" altLang="en-US" sz="1800" dirty="0">
                            <a:latin typeface="+mn-ea"/>
                            <a:ea typeface="+mn-ea"/>
                          </a:endParaRPr>
                        </a:p>
                      </a:txBody>
                      <a:tcPr/>
                    </a:tc>
                    <a:tc>
                      <a:txBody>
                        <a:bodyPr/>
                        <a:p>
                          <a:pPr algn="ctr">
                            <a:buNone/>
                          </a:pPr>
                          <a:r>
                            <a:rPr lang="en-US" altLang="zh-CN" sz="1800" dirty="0">
                              <a:latin typeface="+mn-ea"/>
                              <a:ea typeface="+mn-ea"/>
                            </a:rPr>
                            <a:t>mmHg</a:t>
                          </a:r>
                          <a:endParaRPr lang="en-US" altLang="zh-CN" sz="1800" dirty="0">
                            <a:latin typeface="+mn-ea"/>
                            <a:ea typeface="+mn-ea"/>
                          </a:endParaRPr>
                        </a:p>
                      </a:txBody>
                      <a:tcPr/>
                    </a:tc>
                  </a:tr>
                  <a:tr h="370840">
                    <a:tc>
                      <a:txBody>
                        <a:bodyPr/>
                        <a:lstStyle/>
                        <a:p>
                          <a:pPr algn="ctr"/>
                          <a:r>
                            <a:rPr lang="zh-CN" altLang="en-US" sz="1800" dirty="0">
                              <a:latin typeface="+mn-ea"/>
                              <a:ea typeface="+mn-ea"/>
                            </a:rPr>
                            <a:t>氧分压</a:t>
                          </a:r>
                          <a:endParaRPr lang="zh-CN" altLang="en-US" sz="1800" dirty="0">
                            <a:latin typeface="+mn-ea"/>
                            <a:ea typeface="+mn-ea"/>
                          </a:endParaRPr>
                        </a:p>
                      </a:txBody>
                      <a:tcPr/>
                    </a:tc>
                    <a:tc>
                      <a:txBody>
                        <a:bodyPr/>
                        <a:lstStyle/>
                        <a:p>
                          <a:pPr algn="ctr"/>
                          <a:r>
                            <a:rPr lang="en-US" altLang="zh-CN" sz="1800" dirty="0" err="1">
                              <a:latin typeface="+mn-ea"/>
                              <a:ea typeface="+mn-ea"/>
                            </a:rPr>
                            <a:t>pO2</a:t>
                          </a:r>
                          <a:endParaRPr lang="zh-CN" altLang="en-US" sz="1800" dirty="0">
                            <a:latin typeface="+mn-ea"/>
                            <a:ea typeface="+mn-ea"/>
                          </a:endParaRPr>
                        </a:p>
                      </a:txBody>
                      <a:tcPr/>
                    </a:tc>
                    <a:tc>
                      <a:txBody>
                        <a:bodyPr/>
                        <a:lstStyle/>
                        <a:p>
                          <a:pPr algn="ctr"/>
                          <a:r>
                            <a:rPr lang="en-US" altLang="zh-CN" sz="1800" dirty="0">
                              <a:latin typeface="+mn-ea"/>
                              <a:ea typeface="+mn-ea"/>
                            </a:rPr>
                            <a:t>[80,100]</a:t>
                          </a:r>
                          <a:endParaRPr lang="zh-CN" altLang="en-US" sz="1800" dirty="0">
                            <a:latin typeface="+mn-ea"/>
                            <a:ea typeface="+mn-ea"/>
                          </a:endParaRPr>
                        </a:p>
                      </a:txBody>
                      <a:tcPr/>
                    </a:tc>
                    <a:tc>
                      <a:txBody>
                        <a:bodyPr/>
                        <a:lstStyle/>
                        <a:p>
                          <a:pPr algn="ctr"/>
                          <a:r>
                            <a:rPr lang="en-US" altLang="zh-CN" sz="1800" dirty="0">
                              <a:latin typeface="+mn-ea"/>
                              <a:ea typeface="+mn-ea"/>
                            </a:rPr>
                            <a:t>[20,500]</a:t>
                          </a:r>
                          <a:endParaRPr lang="zh-CN" altLang="en-US" sz="1800" dirty="0">
                            <a:latin typeface="+mn-ea"/>
                            <a:ea typeface="+mn-ea"/>
                          </a:endParaRPr>
                        </a:p>
                      </a:txBody>
                      <a:tcPr/>
                    </a:tc>
                    <a:tc>
                      <a:txBody>
                        <a:bodyPr/>
                        <a:p>
                          <a:pPr algn="ctr">
                            <a:buNone/>
                          </a:pPr>
                          <a:r>
                            <a:rPr lang="en-US" altLang="zh-CN" sz="1800" dirty="0">
                              <a:latin typeface="+mn-ea"/>
                              <a:ea typeface="+mn-ea"/>
                            </a:rPr>
                            <a:t>mmHg</a:t>
                          </a:r>
                          <a:endParaRPr lang="en-US" altLang="zh-CN" sz="1800" dirty="0">
                            <a:latin typeface="+mn-ea"/>
                            <a:ea typeface="+mn-ea"/>
                          </a:endParaRPr>
                        </a:p>
                      </a:txBody>
                      <a:tcPr/>
                    </a:tc>
                  </a:tr>
                  <a:tr h="370840">
                    <a:tc>
                      <a:txBody>
                        <a:bodyPr/>
                        <a:p>
                          <a:pPr algn="ctr">
                            <a:buNone/>
                          </a:pPr>
                          <a:r>
                            <a:rPr lang="zh-CN" altLang="en-US" sz="1800" dirty="0">
                              <a:latin typeface="+mn-ea"/>
                              <a:ea typeface="+mn-ea"/>
                            </a:rPr>
                            <a:t>酸碱度</a:t>
                          </a:r>
                          <a:endParaRPr lang="zh-CN" altLang="en-US" sz="1800" dirty="0">
                            <a:latin typeface="+mn-ea"/>
                            <a:ea typeface="+mn-ea"/>
                          </a:endParaRPr>
                        </a:p>
                      </a:txBody>
                      <a:tcPr/>
                    </a:tc>
                    <a:tc>
                      <a:txBody>
                        <a:bodyPr/>
                        <a:p>
                          <a:pPr algn="ctr">
                            <a:buNone/>
                          </a:pPr>
                          <a:r>
                            <a:rPr lang="en-US" altLang="zh-CN" sz="1800" dirty="0">
                              <a:latin typeface="+mn-ea"/>
                              <a:ea typeface="+mn-ea"/>
                            </a:rPr>
                            <a:t>pH</a:t>
                          </a:r>
                          <a:endParaRPr lang="en-US" altLang="zh-CN" sz="1800" dirty="0">
                            <a:latin typeface="+mn-ea"/>
                            <a:ea typeface="+mn-ea"/>
                          </a:endParaRPr>
                        </a:p>
                      </a:txBody>
                      <a:tcPr/>
                    </a:tc>
                    <a:tc>
                      <a:txBody>
                        <a:bodyPr/>
                        <a:p>
                          <a:pPr algn="ctr">
                            <a:buNone/>
                          </a:pPr>
                          <a:r>
                            <a:rPr lang="en-US" altLang="zh-CN" sz="1800" dirty="0">
                              <a:latin typeface="+mn-ea"/>
                              <a:ea typeface="+mn-ea"/>
                            </a:rPr>
                            <a:t>[7.35,7.45]</a:t>
                          </a:r>
                          <a:endParaRPr lang="en-US" altLang="zh-CN" sz="1800" dirty="0">
                            <a:latin typeface="+mn-ea"/>
                            <a:ea typeface="+mn-ea"/>
                          </a:endParaRPr>
                        </a:p>
                      </a:txBody>
                      <a:tcPr/>
                    </a:tc>
                    <a:tc>
                      <a:txBody>
                        <a:bodyPr/>
                        <a:p>
                          <a:pPr algn="ctr">
                            <a:buNone/>
                          </a:pPr>
                          <a:r>
                            <a:rPr lang="en-US" altLang="zh-CN" sz="1800" dirty="0">
                              <a:latin typeface="+mn-ea"/>
                              <a:ea typeface="+mn-ea"/>
                            </a:rPr>
                            <a:t>[6.0,8.0]</a:t>
                          </a:r>
                          <a:endParaRPr lang="en-US" altLang="zh-CN" sz="1800" dirty="0">
                            <a:latin typeface="+mn-ea"/>
                            <a:ea typeface="+mn-ea"/>
                          </a:endParaRPr>
                        </a:p>
                      </a:txBody>
                      <a:tcPr/>
                    </a:tc>
                    <a:tc>
                      <a:txBody>
                        <a:bodyPr/>
                        <a:p>
                          <a:pPr algn="ctr">
                            <a:buNone/>
                          </a:pPr>
                          <a:r>
                            <a:rPr lang="zh-CN" altLang="en-US" sz="1800" dirty="0">
                              <a:latin typeface="+mn-ea"/>
                              <a:ea typeface="+mn-ea"/>
                            </a:rPr>
                            <a:t>无</a:t>
                          </a:r>
                          <a:endParaRPr lang="zh-CN" altLang="en-US" sz="1800" dirty="0">
                            <a:latin typeface="+mn-ea"/>
                            <a:ea typeface="+mn-ea"/>
                          </a:endParaRPr>
                        </a:p>
                      </a:txBody>
                      <a:tcPr/>
                    </a:tc>
                  </a:tr>
                </a:tbl>
              </a:graphicData>
            </a:graphic>
          </p:graphicFrame>
        </mc:Choice>
        <mc:Fallback xmlns="">
          <p:graphicFrame>
            <p:nvGraphicFramePr>
              <p:cNvPr id="14" name="表格 14"/>
              <p:cNvGraphicFramePr>
                <a:graphicFrameLocks noGrp="1"/>
              </p:cNvGraphicFramePr>
              <p:nvPr>
                <p:custDataLst>
                  <p:tags r:id="rId2"/>
                </p:custDataLst>
              </p:nvPr>
            </p:nvGraphicFramePr>
            <p:xfrm>
              <a:off x="617092" y="2526910"/>
              <a:ext cx="7602875" cy="3429635"/>
            </p:xfrm>
            <a:graphic>
              <a:graphicData uri="http://schemas.openxmlformats.org/drawingml/2006/table">
                <a:tbl>
                  <a:tblPr firstRow="1" bandRow="1">
                    <a:tableStyleId>{7DF18680-E054-41AD-8BC1-D1AEF772440D}</a:tableStyleId>
                  </a:tblPr>
                  <a:tblGrid>
                    <a:gridCol w="1808480"/>
                    <a:gridCol w="1183005"/>
                    <a:gridCol w="1628140"/>
                    <a:gridCol w="1418590"/>
                    <a:gridCol w="1564660"/>
                  </a:tblGrid>
                  <a:tr h="421640">
                    <a:tc>
                      <a:txBody>
                        <a:bodyPr/>
                        <a:lstStyle/>
                        <a:p>
                          <a:pPr algn="ctr"/>
                          <a:r>
                            <a:rPr lang="zh-CN" altLang="en-US" sz="1800" dirty="0">
                              <a:latin typeface="+mn-ea"/>
                              <a:ea typeface="+mn-ea"/>
                            </a:rPr>
                            <a:t>名称</a:t>
                          </a:r>
                          <a:endParaRPr lang="zh-CN" altLang="en-US" sz="1800" dirty="0">
                            <a:latin typeface="+mn-ea"/>
                            <a:ea typeface="+mn-ea"/>
                          </a:endParaRPr>
                        </a:p>
                      </a:txBody>
                      <a:tcPr/>
                    </a:tc>
                    <a:tc>
                      <a:txBody>
                        <a:bodyPr/>
                        <a:lstStyle/>
                        <a:p>
                          <a:pPr algn="ctr"/>
                          <a:r>
                            <a:rPr lang="zh-CN" altLang="en-US" sz="1800" dirty="0">
                              <a:latin typeface="+mn-ea"/>
                              <a:ea typeface="+mn-ea"/>
                            </a:rPr>
                            <a:t>缩写</a:t>
                          </a:r>
                          <a:endParaRPr lang="zh-CN" altLang="en-US" sz="1800" dirty="0">
                            <a:latin typeface="+mn-ea"/>
                            <a:ea typeface="+mn-ea"/>
                          </a:endParaRPr>
                        </a:p>
                      </a:txBody>
                      <a:tcPr/>
                    </a:tc>
                    <a:tc>
                      <a:txBody>
                        <a:bodyPr/>
                        <a:lstStyle/>
                        <a:p>
                          <a:pPr algn="ctr"/>
                          <a:r>
                            <a:rPr lang="zh-CN" altLang="en-US" sz="1800" dirty="0">
                              <a:latin typeface="+mn-ea"/>
                              <a:ea typeface="+mn-ea"/>
                            </a:rPr>
                            <a:t>正常范围</a:t>
                          </a:r>
                          <a:endParaRPr lang="zh-CN" altLang="en-US" sz="1800" dirty="0">
                            <a:latin typeface="+mn-ea"/>
                            <a:ea typeface="+mn-ea"/>
                          </a:endParaRPr>
                        </a:p>
                      </a:txBody>
                      <a:tcPr/>
                    </a:tc>
                    <a:tc>
                      <a:txBody>
                        <a:bodyPr/>
                        <a:lstStyle/>
                        <a:p>
                          <a:pPr algn="ctr"/>
                          <a:r>
                            <a:rPr lang="zh-CN" altLang="en-US" sz="1800" dirty="0">
                              <a:latin typeface="+mn-ea"/>
                              <a:ea typeface="+mn-ea"/>
                            </a:rPr>
                            <a:t>极限范围</a:t>
                          </a:r>
                          <a:endParaRPr lang="zh-CN" altLang="en-US" sz="1800" dirty="0">
                            <a:latin typeface="+mn-ea"/>
                            <a:ea typeface="+mn-ea"/>
                          </a:endParaRPr>
                        </a:p>
                      </a:txBody>
                      <a:tcPr/>
                    </a:tc>
                    <a:tc>
                      <a:txBody>
                        <a:bodyPr/>
                        <a:p>
                          <a:pPr algn="ctr">
                            <a:buNone/>
                          </a:pPr>
                          <a:r>
                            <a:rPr lang="zh-CN" altLang="en-US" sz="1800" dirty="0">
                              <a:latin typeface="+mn-ea"/>
                              <a:ea typeface="+mn-ea"/>
                            </a:rPr>
                            <a:t>单位</a:t>
                          </a:r>
                          <a:endParaRPr lang="zh-CN" altLang="en-US" sz="1800" dirty="0">
                            <a:latin typeface="+mn-ea"/>
                            <a:ea typeface="+mn-ea"/>
                          </a:endParaRPr>
                        </a:p>
                      </a:txBody>
                      <a:tcPr/>
                    </a:tc>
                  </a:tr>
                  <a:tr h="377190">
                    <a:tc>
                      <a:txBody>
                        <a:bodyPr/>
                        <a:p>
                          <a:pPr algn="ctr">
                            <a:buNone/>
                          </a:pPr>
                          <a:r>
                            <a:rPr lang="zh-CN" altLang="en-US" sz="1800" dirty="0">
                              <a:latin typeface="+mn-ea"/>
                              <a:ea typeface="+mn-ea"/>
                            </a:rPr>
                            <a:t>血小板计数</a:t>
                          </a:r>
                          <a:endParaRPr lang="zh-CN" altLang="en-US" sz="1800" dirty="0">
                            <a:latin typeface="+mn-ea"/>
                            <a:ea typeface="+mn-ea"/>
                          </a:endParaRPr>
                        </a:p>
                      </a:txBody>
                      <a:tcPr/>
                    </a:tc>
                    <a:tc>
                      <a:txBody>
                        <a:bodyPr/>
                        <a:p>
                          <a:pPr algn="ctr">
                            <a:buNone/>
                          </a:pPr>
                          <a:r>
                            <a:rPr lang="en-US" altLang="zh-CN" sz="1800" dirty="0">
                              <a:latin typeface="+mn-ea"/>
                              <a:ea typeface="+mn-ea"/>
                            </a:rPr>
                            <a:t>PLT</a:t>
                          </a:r>
                          <a:endParaRPr lang="en-US" altLang="zh-CN" sz="1800" dirty="0">
                            <a:latin typeface="+mn-ea"/>
                            <a:ea typeface="+mn-ea"/>
                          </a:endParaRPr>
                        </a:p>
                      </a:txBody>
                      <a:tcPr/>
                    </a:tc>
                    <a:tc>
                      <a:txBody>
                        <a:bodyPr/>
                        <a:p>
                          <a:pPr algn="ctr">
                            <a:buNone/>
                          </a:pPr>
                          <a:r>
                            <a:rPr lang="en-US" altLang="zh-CN" sz="1800" dirty="0">
                              <a:latin typeface="+mn-ea"/>
                              <a:ea typeface="+mn-ea"/>
                            </a:rPr>
                            <a:t>[100,300]</a:t>
                          </a:r>
                          <a:endParaRPr lang="en-US" altLang="zh-CN" sz="1800" dirty="0">
                            <a:latin typeface="+mn-ea"/>
                            <a:ea typeface="+mn-ea"/>
                          </a:endParaRPr>
                        </a:p>
                      </a:txBody>
                      <a:tcPr/>
                    </a:tc>
                    <a:tc>
                      <a:txBody>
                        <a:bodyPr/>
                        <a:p>
                          <a:pPr algn="ctr">
                            <a:buNone/>
                          </a:pPr>
                          <a:r>
                            <a:rPr lang="en-US" altLang="zh-CN" sz="1800" dirty="0">
                              <a:latin typeface="+mn-ea"/>
                              <a:ea typeface="+mn-ea"/>
                            </a:rPr>
                            <a:t>[10,300]</a:t>
                          </a:r>
                          <a:endParaRPr lang="en-US" altLang="zh-CN" sz="1800" dirty="0">
                            <a:latin typeface="+mn-ea"/>
                            <a:ea typeface="+mn-ea"/>
                          </a:endParaRPr>
                        </a:p>
                      </a:txBody>
                      <a:tcPr/>
                    </a:tc>
                    <a:tc>
                      <a:txBody>
                        <a:bodyPr/>
                        <a:lstStyle/>
                        <a:p>
                          <a:endParaRPr lang="zh-CN"/>
                        </a:p>
                      </a:txBody>
                      <a:tcPr>
                        <a:blipFill>
                          <a:blip r:embed="rId3"/>
                        </a:blipFill>
                      </a:tcPr>
                    </a:tc>
                  </a:tr>
                  <a:tr h="370840">
                    <a:tc>
                      <a:txBody>
                        <a:bodyPr/>
                        <a:p>
                          <a:pPr algn="ctr">
                            <a:buNone/>
                          </a:pPr>
                          <a:r>
                            <a:rPr lang="zh-CN" altLang="en-US" sz="1800" dirty="0">
                              <a:latin typeface="+mn-ea"/>
                              <a:ea typeface="+mn-ea"/>
                            </a:rPr>
                            <a:t>凝血原酶时间</a:t>
                          </a:r>
                          <a:endParaRPr lang="zh-CN" altLang="en-US" sz="1800" dirty="0">
                            <a:latin typeface="+mn-ea"/>
                            <a:ea typeface="+mn-ea"/>
                          </a:endParaRPr>
                        </a:p>
                      </a:txBody>
                      <a:tcPr/>
                    </a:tc>
                    <a:tc>
                      <a:txBody>
                        <a:bodyPr/>
                        <a:p>
                          <a:pPr algn="ctr">
                            <a:buNone/>
                          </a:pPr>
                          <a:r>
                            <a:rPr lang="en-US" altLang="zh-CN" sz="1800" dirty="0">
                              <a:latin typeface="+mn-ea"/>
                              <a:ea typeface="+mn-ea"/>
                            </a:rPr>
                            <a:t>PT</a:t>
                          </a:r>
                          <a:endParaRPr lang="en-US" altLang="zh-CN" sz="1800" dirty="0">
                            <a:latin typeface="+mn-ea"/>
                            <a:ea typeface="+mn-ea"/>
                          </a:endParaRPr>
                        </a:p>
                      </a:txBody>
                      <a:tcPr/>
                    </a:tc>
                    <a:tc>
                      <a:txBody>
                        <a:bodyPr/>
                        <a:p>
                          <a:pPr algn="ctr">
                            <a:buNone/>
                          </a:pPr>
                          <a:r>
                            <a:rPr lang="en-US" altLang="zh-CN" sz="1800" dirty="0">
                              <a:latin typeface="Arial" panose="020B0604020202020204" pitchFamily="34" charset="0"/>
                              <a:ea typeface="+mn-ea"/>
                              <a:cs typeface="Arial" panose="020B0604020202020204" pitchFamily="34" charset="0"/>
                            </a:rPr>
                            <a:t>≤</a:t>
                          </a:r>
                          <a:r>
                            <a:rPr lang="en-US" altLang="zh-CN" sz="1800" dirty="0">
                              <a:latin typeface="+mn-ea"/>
                              <a:ea typeface="+mn-ea"/>
                            </a:rPr>
                            <a:t>16</a:t>
                          </a:r>
                          <a:endParaRPr lang="en-US" altLang="zh-CN" sz="1800" dirty="0">
                            <a:latin typeface="+mn-ea"/>
                            <a:ea typeface="+mn-ea"/>
                          </a:endParaRPr>
                        </a:p>
                      </a:txBody>
                      <a:tcPr/>
                    </a:tc>
                    <a:tc>
                      <a:txBody>
                        <a:bodyPr/>
                        <a:p>
                          <a:pPr algn="ctr">
                            <a:buNone/>
                          </a:pPr>
                          <a:r>
                            <a:rPr lang="en-US" altLang="zh-CN" sz="1800" dirty="0">
                              <a:latin typeface="+mn-ea"/>
                              <a:ea typeface="+mn-ea"/>
                            </a:rPr>
                            <a:t>[7,30]</a:t>
                          </a:r>
                          <a:endParaRPr lang="en-US" altLang="zh-CN" sz="1800" dirty="0">
                            <a:latin typeface="+mn-ea"/>
                            <a:ea typeface="+mn-ea"/>
                          </a:endParaRPr>
                        </a:p>
                      </a:txBody>
                      <a:tcPr/>
                    </a:tc>
                    <a:tc>
                      <a:txBody>
                        <a:bodyPr/>
                        <a:p>
                          <a:pPr algn="ctr">
                            <a:buNone/>
                          </a:pPr>
                          <a:r>
                            <a:rPr lang="en-US" altLang="zh-CN" sz="1800" dirty="0">
                              <a:latin typeface="+mn-ea"/>
                              <a:ea typeface="+mn-ea"/>
                            </a:rPr>
                            <a:t>s(</a:t>
                          </a:r>
                          <a:r>
                            <a:rPr lang="zh-CN" altLang="en-US" sz="1800" dirty="0">
                              <a:latin typeface="+mn-ea"/>
                              <a:ea typeface="+mn-ea"/>
                            </a:rPr>
                            <a:t>秒</a:t>
                          </a:r>
                          <a:r>
                            <a:rPr lang="en-US" altLang="zh-CN" sz="1800" dirty="0">
                              <a:latin typeface="+mn-ea"/>
                              <a:ea typeface="+mn-ea"/>
                            </a:rPr>
                            <a:t>)</a:t>
                          </a:r>
                          <a:endParaRPr lang="en-US" altLang="zh-CN" sz="1800" dirty="0">
                            <a:latin typeface="+mn-ea"/>
                            <a:ea typeface="+mn-ea"/>
                          </a:endParaRPr>
                        </a:p>
                      </a:txBody>
                      <a:tcPr/>
                    </a:tc>
                  </a:tr>
                  <a:tr h="370840">
                    <a:tc>
                      <a:txBody>
                        <a:bodyPr/>
                        <a:p>
                          <a:pPr algn="ctr">
                            <a:buNone/>
                          </a:pPr>
                          <a:r>
                            <a:rPr lang="zh-CN" altLang="en-US" sz="1800" dirty="0">
                              <a:latin typeface="+mn-ea"/>
                              <a:ea typeface="+mn-ea"/>
                            </a:rPr>
                            <a:t>国际标准化比值</a:t>
                          </a:r>
                          <a:endParaRPr lang="zh-CN" altLang="en-US" sz="1800" dirty="0">
                            <a:latin typeface="+mn-ea"/>
                            <a:ea typeface="+mn-ea"/>
                          </a:endParaRPr>
                        </a:p>
                      </a:txBody>
                      <a:tcPr/>
                    </a:tc>
                    <a:tc>
                      <a:txBody>
                        <a:bodyPr/>
                        <a:p>
                          <a:pPr algn="ctr">
                            <a:buNone/>
                          </a:pPr>
                          <a:r>
                            <a:rPr lang="en-US" altLang="zh-CN" sz="1800" dirty="0">
                              <a:latin typeface="+mn-ea"/>
                              <a:ea typeface="+mn-ea"/>
                            </a:rPr>
                            <a:t>INR</a:t>
                          </a:r>
                          <a:endParaRPr lang="en-US" altLang="zh-CN" sz="1800" dirty="0">
                            <a:latin typeface="+mn-ea"/>
                            <a:ea typeface="+mn-ea"/>
                          </a:endParaRPr>
                        </a:p>
                      </a:txBody>
                      <a:tcPr/>
                    </a:tc>
                    <a:tc>
                      <a:txBody>
                        <a:bodyPr/>
                        <a:p>
                          <a:pPr algn="ctr">
                            <a:buNone/>
                          </a:pPr>
                          <a:r>
                            <a:rPr lang="en-US" altLang="zh-CN" sz="1800" dirty="0">
                              <a:latin typeface="+mn-ea"/>
                              <a:ea typeface="+mn-ea"/>
                            </a:rPr>
                            <a:t>[0.8,1.4]</a:t>
                          </a:r>
                          <a:endParaRPr lang="en-US" altLang="zh-CN" sz="1800" dirty="0">
                            <a:latin typeface="+mn-ea"/>
                            <a:ea typeface="+mn-ea"/>
                          </a:endParaRPr>
                        </a:p>
                      </a:txBody>
                      <a:tcPr/>
                    </a:tc>
                    <a:tc>
                      <a:txBody>
                        <a:bodyPr/>
                        <a:p>
                          <a:pPr algn="ctr">
                            <a:buNone/>
                          </a:pPr>
                          <a:r>
                            <a:rPr lang="en-US" altLang="zh-CN" sz="1800" dirty="0">
                              <a:latin typeface="+mn-ea"/>
                              <a:ea typeface="+mn-ea"/>
                            </a:rPr>
                            <a:t>[0.5,2]</a:t>
                          </a:r>
                          <a:endParaRPr lang="en-US" altLang="zh-CN" sz="1800" dirty="0">
                            <a:latin typeface="+mn-ea"/>
                            <a:ea typeface="+mn-ea"/>
                          </a:endParaRPr>
                        </a:p>
                      </a:txBody>
                      <a:tcPr/>
                    </a:tc>
                    <a:tc>
                      <a:txBody>
                        <a:bodyPr/>
                        <a:p>
                          <a:pPr algn="ctr">
                            <a:buNone/>
                          </a:pPr>
                          <a:r>
                            <a:rPr lang="zh-CN" altLang="en-US" sz="1800" dirty="0">
                              <a:latin typeface="+mn-ea"/>
                              <a:ea typeface="+mn-ea"/>
                            </a:rPr>
                            <a:t>无</a:t>
                          </a:r>
                          <a:endParaRPr lang="zh-CN" altLang="en-US" sz="1800" dirty="0">
                            <a:latin typeface="+mn-ea"/>
                            <a:ea typeface="+mn-ea"/>
                          </a:endParaRPr>
                        </a:p>
                      </a:txBody>
                      <a:tcPr/>
                    </a:tc>
                  </a:tr>
                  <a:tr h="370840">
                    <a:tc>
                      <a:txBody>
                        <a:bodyPr/>
                        <a:p>
                          <a:pPr algn="ctr">
                            <a:buNone/>
                          </a:pPr>
                          <a:r>
                            <a:rPr lang="en-US" altLang="zh-CN" sz="1800" dirty="0">
                              <a:latin typeface="+mn-ea"/>
                              <a:ea typeface="+mn-ea"/>
                            </a:rPr>
                            <a:t>D-</a:t>
                          </a:r>
                          <a:r>
                            <a:rPr lang="zh-CN" altLang="en-US" sz="1800" dirty="0">
                              <a:latin typeface="+mn-ea"/>
                              <a:ea typeface="+mn-ea"/>
                            </a:rPr>
                            <a:t>二聚体</a:t>
                          </a:r>
                          <a:endParaRPr lang="zh-CN" altLang="en-US" sz="1800" dirty="0">
                            <a:latin typeface="+mn-ea"/>
                            <a:ea typeface="+mn-ea"/>
                          </a:endParaRPr>
                        </a:p>
                      </a:txBody>
                      <a:tcPr/>
                    </a:tc>
                    <a:tc>
                      <a:txBody>
                        <a:bodyPr/>
                        <a:p>
                          <a:pPr algn="ctr">
                            <a:buNone/>
                          </a:pPr>
                          <a:r>
                            <a:rPr lang="en-US" altLang="zh-CN" sz="1800" dirty="0">
                              <a:latin typeface="+mn-ea"/>
                              <a:ea typeface="+mn-ea"/>
                            </a:rPr>
                            <a:t>D_Dimer</a:t>
                          </a:r>
                          <a:endParaRPr lang="en-US" altLang="zh-CN" sz="1800" dirty="0">
                            <a:latin typeface="+mn-ea"/>
                            <a:ea typeface="+mn-ea"/>
                          </a:endParaRPr>
                        </a:p>
                      </a:txBody>
                      <a:tcPr/>
                    </a:tc>
                    <a:tc>
                      <a:txBody>
                        <a:bodyPr/>
                        <a:p>
                          <a:pPr algn="ctr">
                            <a:buNone/>
                          </a:pPr>
                          <a:r>
                            <a:rPr lang="en-US" altLang="zh-CN" sz="1800" dirty="0">
                              <a:latin typeface="+mn-ea"/>
                              <a:ea typeface="+mn-ea"/>
                            </a:rPr>
                            <a:t>500</a:t>
                          </a:r>
                          <a:r>
                            <a:rPr lang="zh-CN" altLang="en-US" sz="1800" dirty="0">
                              <a:latin typeface="+mn-ea"/>
                              <a:ea typeface="+mn-ea"/>
                            </a:rPr>
                            <a:t>左右</a:t>
                          </a:r>
                          <a:endParaRPr lang="zh-CN" altLang="en-US" sz="1800" dirty="0">
                            <a:latin typeface="+mn-ea"/>
                            <a:ea typeface="+mn-ea"/>
                          </a:endParaRPr>
                        </a:p>
                      </a:txBody>
                      <a:tcPr/>
                    </a:tc>
                    <a:tc>
                      <a:txBody>
                        <a:bodyPr/>
                        <a:p>
                          <a:pPr algn="ctr">
                            <a:buNone/>
                          </a:pPr>
                          <a:r>
                            <a:rPr lang="en-US" altLang="zh-CN" sz="1800" dirty="0">
                              <a:latin typeface="+mn-ea"/>
                              <a:ea typeface="+mn-ea"/>
                            </a:rPr>
                            <a:t>[100,10000]</a:t>
                          </a:r>
                          <a:endParaRPr lang="en-US" altLang="zh-CN" sz="1800" dirty="0">
                            <a:latin typeface="+mn-ea"/>
                            <a:ea typeface="+mn-ea"/>
                          </a:endParaRPr>
                        </a:p>
                      </a:txBody>
                      <a:tcPr/>
                    </a:tc>
                    <a:tc>
                      <a:txBody>
                        <a:bodyPr/>
                        <a:p>
                          <a:pPr algn="ctr">
                            <a:buNone/>
                          </a:pPr>
                          <a:r>
                            <a:rPr lang="en-US" altLang="zh-CN" sz="1800" dirty="0">
                              <a:latin typeface="+mn-ea"/>
                              <a:ea typeface="+mn-ea"/>
                            </a:rPr>
                            <a:t>ug/L</a:t>
                          </a:r>
                          <a:endParaRPr lang="en-US" altLang="zh-CN" sz="1800" dirty="0">
                            <a:latin typeface="+mn-ea"/>
                            <a:ea typeface="+mn-ea"/>
                          </a:endParaRPr>
                        </a:p>
                      </a:txBody>
                      <a:tcPr/>
                    </a:tc>
                  </a:tr>
                  <a:tr h="370840">
                    <a:tc>
                      <a:txBody>
                        <a:bodyPr/>
                        <a:p>
                          <a:pPr algn="ctr">
                            <a:buNone/>
                          </a:pPr>
                          <a:r>
                            <a:rPr lang="zh-CN" altLang="en-US" sz="1800" dirty="0">
                              <a:latin typeface="+mn-ea"/>
                              <a:ea typeface="+mn-ea"/>
                            </a:rPr>
                            <a:t>纤维蛋白原</a:t>
                          </a:r>
                          <a:endParaRPr lang="zh-CN" altLang="en-US" sz="1800" dirty="0">
                            <a:latin typeface="+mn-ea"/>
                            <a:ea typeface="+mn-ea"/>
                          </a:endParaRPr>
                        </a:p>
                      </a:txBody>
                      <a:tcPr/>
                    </a:tc>
                    <a:tc>
                      <a:txBody>
                        <a:bodyPr/>
                        <a:p>
                          <a:pPr algn="ctr">
                            <a:buNone/>
                          </a:pPr>
                          <a:r>
                            <a:rPr lang="en-US" altLang="zh-CN" sz="1800" dirty="0">
                              <a:latin typeface="+mn-ea"/>
                              <a:ea typeface="+mn-ea"/>
                            </a:rPr>
                            <a:t>FIB</a:t>
                          </a:r>
                          <a:endParaRPr lang="en-US" altLang="zh-CN" sz="1800" dirty="0">
                            <a:latin typeface="+mn-ea"/>
                            <a:ea typeface="+mn-ea"/>
                          </a:endParaRPr>
                        </a:p>
                      </a:txBody>
                      <a:tcPr/>
                    </a:tc>
                    <a:tc>
                      <a:txBody>
                        <a:bodyPr/>
                        <a:p>
                          <a:pPr algn="ctr">
                            <a:buNone/>
                          </a:pPr>
                          <a:r>
                            <a:rPr lang="en-US" altLang="zh-CN" sz="1800" dirty="0">
                              <a:latin typeface="+mn-ea"/>
                              <a:ea typeface="+mn-ea"/>
                            </a:rPr>
                            <a:t>[1000,2000]</a:t>
                          </a:r>
                          <a:endParaRPr lang="en-US" altLang="zh-CN" sz="1800" dirty="0">
                            <a:latin typeface="+mn-ea"/>
                            <a:ea typeface="+mn-ea"/>
                          </a:endParaRPr>
                        </a:p>
                      </a:txBody>
                      <a:tcPr/>
                    </a:tc>
                    <a:tc>
                      <a:txBody>
                        <a:bodyPr/>
                        <a:p>
                          <a:pPr algn="ctr">
                            <a:buNone/>
                          </a:pPr>
                          <a:r>
                            <a:rPr lang="en-US" altLang="zh-CN" sz="1800" dirty="0">
                              <a:latin typeface="+mn-ea"/>
                              <a:ea typeface="+mn-ea"/>
                            </a:rPr>
                            <a:t>[10,2000]</a:t>
                          </a:r>
                          <a:endParaRPr lang="en-US" altLang="zh-CN" sz="1800" dirty="0">
                            <a:latin typeface="+mn-ea"/>
                            <a:ea typeface="+mn-ea"/>
                          </a:endParaRPr>
                        </a:p>
                      </a:txBody>
                      <a:tcPr/>
                    </a:tc>
                    <a:tc>
                      <a:txBody>
                        <a:bodyPr/>
                        <a:p>
                          <a:pPr algn="ctr">
                            <a:buNone/>
                          </a:pPr>
                          <a:r>
                            <a:rPr lang="en-US" altLang="zh-CN" sz="1800" dirty="0">
                              <a:latin typeface="+mn-ea"/>
                              <a:ea typeface="+mn-ea"/>
                            </a:rPr>
                            <a:t>mg/L</a:t>
                          </a:r>
                          <a:endParaRPr lang="en-US" altLang="zh-CN" sz="1800" dirty="0">
                            <a:latin typeface="+mn-ea"/>
                            <a:ea typeface="+mn-ea"/>
                          </a:endParaRPr>
                        </a:p>
                      </a:txBody>
                      <a:tcPr/>
                    </a:tc>
                  </a:tr>
                  <a:tr h="412115">
                    <a:tc>
                      <a:txBody>
                        <a:bodyPr/>
                        <a:lstStyle/>
                        <a:p>
                          <a:pPr algn="ctr"/>
                          <a:r>
                            <a:rPr lang="zh-CN" altLang="en-US" sz="1800" dirty="0">
                              <a:latin typeface="+mn-ea"/>
                              <a:ea typeface="+mn-ea"/>
                            </a:rPr>
                            <a:t>二氧化碳分压</a:t>
                          </a:r>
                          <a:endParaRPr lang="zh-CN" altLang="en-US" sz="1800" dirty="0">
                            <a:latin typeface="+mn-ea"/>
                            <a:ea typeface="+mn-ea"/>
                          </a:endParaRPr>
                        </a:p>
                      </a:txBody>
                      <a:tcPr/>
                    </a:tc>
                    <a:tc>
                      <a:txBody>
                        <a:bodyPr/>
                        <a:lstStyle/>
                        <a:p>
                          <a:pPr algn="ctr"/>
                          <a:r>
                            <a:rPr lang="en-US" altLang="zh-CN" sz="1800" dirty="0" err="1">
                              <a:latin typeface="+mn-ea"/>
                              <a:ea typeface="+mn-ea"/>
                            </a:rPr>
                            <a:t>pCO2</a:t>
                          </a:r>
                          <a:endParaRPr lang="zh-CN" altLang="en-US" sz="1800" dirty="0">
                            <a:latin typeface="+mn-ea"/>
                            <a:ea typeface="+mn-ea"/>
                          </a:endParaRPr>
                        </a:p>
                      </a:txBody>
                      <a:tcPr/>
                    </a:tc>
                    <a:tc>
                      <a:txBody>
                        <a:bodyPr/>
                        <a:lstStyle/>
                        <a:p>
                          <a:pPr algn="ctr"/>
                          <a:r>
                            <a:rPr lang="en-US" altLang="zh-CN" sz="1800" dirty="0">
                              <a:latin typeface="+mn-ea"/>
                              <a:ea typeface="+mn-ea"/>
                            </a:rPr>
                            <a:t>[35,45] </a:t>
                          </a:r>
                          <a:endParaRPr lang="zh-CN" altLang="en-US" sz="1800" dirty="0">
                            <a:latin typeface="+mn-ea"/>
                            <a:ea typeface="+mn-ea"/>
                          </a:endParaRPr>
                        </a:p>
                      </a:txBody>
                      <a:tcPr/>
                    </a:tc>
                    <a:tc>
                      <a:txBody>
                        <a:bodyPr/>
                        <a:lstStyle/>
                        <a:p>
                          <a:pPr algn="ctr"/>
                          <a:r>
                            <a:rPr lang="en-US" altLang="zh-CN" sz="1800" dirty="0">
                              <a:latin typeface="+mn-ea"/>
                              <a:ea typeface="+mn-ea"/>
                            </a:rPr>
                            <a:t>[5.0,250] </a:t>
                          </a:r>
                          <a:endParaRPr lang="zh-CN" altLang="en-US" sz="1800" dirty="0">
                            <a:latin typeface="+mn-ea"/>
                            <a:ea typeface="+mn-ea"/>
                          </a:endParaRPr>
                        </a:p>
                      </a:txBody>
                      <a:tcPr/>
                    </a:tc>
                    <a:tc>
                      <a:txBody>
                        <a:bodyPr/>
                        <a:p>
                          <a:pPr algn="ctr">
                            <a:buNone/>
                          </a:pPr>
                          <a:r>
                            <a:rPr lang="en-US" altLang="zh-CN" sz="1800" dirty="0">
                              <a:latin typeface="+mn-ea"/>
                              <a:ea typeface="+mn-ea"/>
                            </a:rPr>
                            <a:t>mmHg</a:t>
                          </a:r>
                          <a:endParaRPr lang="en-US" altLang="zh-CN" sz="1800" dirty="0">
                            <a:latin typeface="+mn-ea"/>
                            <a:ea typeface="+mn-ea"/>
                          </a:endParaRPr>
                        </a:p>
                      </a:txBody>
                      <a:tcPr/>
                    </a:tc>
                  </a:tr>
                  <a:tr h="370840">
                    <a:tc>
                      <a:txBody>
                        <a:bodyPr/>
                        <a:lstStyle/>
                        <a:p>
                          <a:pPr algn="ctr"/>
                          <a:r>
                            <a:rPr lang="zh-CN" altLang="en-US" sz="1800" dirty="0">
                              <a:latin typeface="+mn-ea"/>
                              <a:ea typeface="+mn-ea"/>
                            </a:rPr>
                            <a:t>氧分压</a:t>
                          </a:r>
                          <a:endParaRPr lang="zh-CN" altLang="en-US" sz="1800" dirty="0">
                            <a:latin typeface="+mn-ea"/>
                            <a:ea typeface="+mn-ea"/>
                          </a:endParaRPr>
                        </a:p>
                      </a:txBody>
                      <a:tcPr/>
                    </a:tc>
                    <a:tc>
                      <a:txBody>
                        <a:bodyPr/>
                        <a:lstStyle/>
                        <a:p>
                          <a:pPr algn="ctr"/>
                          <a:r>
                            <a:rPr lang="en-US" altLang="zh-CN" sz="1800" dirty="0" err="1">
                              <a:latin typeface="+mn-ea"/>
                              <a:ea typeface="+mn-ea"/>
                            </a:rPr>
                            <a:t>pO2</a:t>
                          </a:r>
                          <a:endParaRPr lang="zh-CN" altLang="en-US" sz="1800" dirty="0">
                            <a:latin typeface="+mn-ea"/>
                            <a:ea typeface="+mn-ea"/>
                          </a:endParaRPr>
                        </a:p>
                      </a:txBody>
                      <a:tcPr/>
                    </a:tc>
                    <a:tc>
                      <a:txBody>
                        <a:bodyPr/>
                        <a:lstStyle/>
                        <a:p>
                          <a:pPr algn="ctr"/>
                          <a:r>
                            <a:rPr lang="en-US" altLang="zh-CN" sz="1800" dirty="0">
                              <a:latin typeface="+mn-ea"/>
                              <a:ea typeface="+mn-ea"/>
                            </a:rPr>
                            <a:t>[80,100]</a:t>
                          </a:r>
                          <a:endParaRPr lang="zh-CN" altLang="en-US" sz="1800" dirty="0">
                            <a:latin typeface="+mn-ea"/>
                            <a:ea typeface="+mn-ea"/>
                          </a:endParaRPr>
                        </a:p>
                      </a:txBody>
                      <a:tcPr/>
                    </a:tc>
                    <a:tc>
                      <a:txBody>
                        <a:bodyPr/>
                        <a:lstStyle/>
                        <a:p>
                          <a:pPr algn="ctr"/>
                          <a:r>
                            <a:rPr lang="en-US" altLang="zh-CN" sz="1800" dirty="0">
                              <a:latin typeface="+mn-ea"/>
                              <a:ea typeface="+mn-ea"/>
                            </a:rPr>
                            <a:t>[20,500]</a:t>
                          </a:r>
                          <a:endParaRPr lang="zh-CN" altLang="en-US" sz="1800" dirty="0">
                            <a:latin typeface="+mn-ea"/>
                            <a:ea typeface="+mn-ea"/>
                          </a:endParaRPr>
                        </a:p>
                      </a:txBody>
                      <a:tcPr/>
                    </a:tc>
                    <a:tc>
                      <a:txBody>
                        <a:bodyPr/>
                        <a:p>
                          <a:pPr algn="ctr">
                            <a:buNone/>
                          </a:pPr>
                          <a:r>
                            <a:rPr lang="en-US" altLang="zh-CN" sz="1800" dirty="0">
                              <a:latin typeface="+mn-ea"/>
                              <a:ea typeface="+mn-ea"/>
                            </a:rPr>
                            <a:t>mmHg</a:t>
                          </a:r>
                          <a:endParaRPr lang="en-US" altLang="zh-CN" sz="1800" dirty="0">
                            <a:latin typeface="+mn-ea"/>
                            <a:ea typeface="+mn-ea"/>
                          </a:endParaRPr>
                        </a:p>
                      </a:txBody>
                      <a:tcPr/>
                    </a:tc>
                  </a:tr>
                  <a:tr h="370840">
                    <a:tc>
                      <a:txBody>
                        <a:bodyPr/>
                        <a:p>
                          <a:pPr algn="ctr">
                            <a:buNone/>
                          </a:pPr>
                          <a:r>
                            <a:rPr lang="zh-CN" altLang="en-US" sz="1800" dirty="0">
                              <a:latin typeface="+mn-ea"/>
                              <a:ea typeface="+mn-ea"/>
                            </a:rPr>
                            <a:t>酸碱度</a:t>
                          </a:r>
                          <a:endParaRPr lang="zh-CN" altLang="en-US" sz="1800" dirty="0">
                            <a:latin typeface="+mn-ea"/>
                            <a:ea typeface="+mn-ea"/>
                          </a:endParaRPr>
                        </a:p>
                      </a:txBody>
                      <a:tcPr/>
                    </a:tc>
                    <a:tc>
                      <a:txBody>
                        <a:bodyPr/>
                        <a:p>
                          <a:pPr algn="ctr">
                            <a:buNone/>
                          </a:pPr>
                          <a:r>
                            <a:rPr lang="en-US" altLang="zh-CN" sz="1800" dirty="0">
                              <a:latin typeface="+mn-ea"/>
                              <a:ea typeface="+mn-ea"/>
                            </a:rPr>
                            <a:t>pH</a:t>
                          </a:r>
                          <a:endParaRPr lang="en-US" altLang="zh-CN" sz="1800" dirty="0">
                            <a:latin typeface="+mn-ea"/>
                            <a:ea typeface="+mn-ea"/>
                          </a:endParaRPr>
                        </a:p>
                      </a:txBody>
                      <a:tcPr/>
                    </a:tc>
                    <a:tc>
                      <a:txBody>
                        <a:bodyPr/>
                        <a:p>
                          <a:pPr algn="ctr">
                            <a:buNone/>
                          </a:pPr>
                          <a:r>
                            <a:rPr lang="en-US" altLang="zh-CN" sz="1800" dirty="0">
                              <a:latin typeface="+mn-ea"/>
                              <a:ea typeface="+mn-ea"/>
                            </a:rPr>
                            <a:t>[7.35,7.45]</a:t>
                          </a:r>
                          <a:endParaRPr lang="en-US" altLang="zh-CN" sz="1800" dirty="0">
                            <a:latin typeface="+mn-ea"/>
                            <a:ea typeface="+mn-ea"/>
                          </a:endParaRPr>
                        </a:p>
                      </a:txBody>
                      <a:tcPr/>
                    </a:tc>
                    <a:tc>
                      <a:txBody>
                        <a:bodyPr/>
                        <a:p>
                          <a:pPr algn="ctr">
                            <a:buNone/>
                          </a:pPr>
                          <a:r>
                            <a:rPr lang="en-US" altLang="zh-CN" sz="1800" dirty="0">
                              <a:latin typeface="+mn-ea"/>
                              <a:ea typeface="+mn-ea"/>
                            </a:rPr>
                            <a:t>[6.0,8.0]</a:t>
                          </a:r>
                          <a:endParaRPr lang="en-US" altLang="zh-CN" sz="1800" dirty="0">
                            <a:latin typeface="+mn-ea"/>
                            <a:ea typeface="+mn-ea"/>
                          </a:endParaRPr>
                        </a:p>
                      </a:txBody>
                      <a:tcPr/>
                    </a:tc>
                    <a:tc>
                      <a:txBody>
                        <a:bodyPr/>
                        <a:p>
                          <a:pPr algn="ctr">
                            <a:buNone/>
                          </a:pPr>
                          <a:r>
                            <a:rPr lang="zh-CN" altLang="en-US" sz="1800" dirty="0">
                              <a:latin typeface="+mn-ea"/>
                              <a:ea typeface="+mn-ea"/>
                            </a:rPr>
                            <a:t>无</a:t>
                          </a:r>
                          <a:endParaRPr lang="zh-CN" altLang="en-US" sz="1800" dirty="0">
                            <a:latin typeface="+mn-ea"/>
                            <a:ea typeface="+mn-ea"/>
                          </a:endParaRPr>
                        </a:p>
                      </a:txBody>
                      <a:tcPr/>
                    </a:tc>
                  </a:tr>
                </a:tbl>
              </a:graphicData>
            </a:graphic>
          </p:graphicFrame>
        </mc:Fallback>
      </mc:AlternateContent>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a:t>
            </a:r>
            <a:r>
              <a:rPr lang="zh-CN" altLang="en-US" sz="3200" dirty="0">
                <a:solidFill>
                  <a:schemeClr val="bg1"/>
                </a:solidFill>
                <a:latin typeface="隶书" panose="02010509060101010101" pitchFamily="49" charset="-122"/>
                <a:ea typeface="隶书" panose="02010509060101010101" pitchFamily="49" charset="-122"/>
                <a:cs typeface="+mn-cs"/>
                <a:sym typeface="+mn-ea"/>
              </a:rPr>
              <a:t>异常值矫正</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673100" y="946785"/>
            <a:ext cx="7604760" cy="706755"/>
          </a:xfrm>
          <a:prstGeom prst="rect">
            <a:avLst/>
          </a:prstGeom>
          <a:noFill/>
        </p:spPr>
        <p:txBody>
          <a:bodyPr wrap="square" rtlCol="0">
            <a:spAutoFit/>
          </a:bodyPr>
          <a:p>
            <a:pPr marL="285750" indent="-285750">
              <a:buFont typeface="Arial" panose="020B0604020202020204" pitchFamily="34" charset="0"/>
              <a:buChar char="•"/>
            </a:pPr>
            <a:r>
              <a:rPr lang="zh-CN" altLang="en-US" sz="2000">
                <a:sym typeface="+mn-ea"/>
              </a:rPr>
              <a:t>对比</a:t>
            </a:r>
            <a:r>
              <a:rPr lang="zh-CN" altLang="en-US" sz="2000"/>
              <a:t>处理前以及处理后的数据，我们发现经过异常值处理后，各指标的标准差相对之前</a:t>
            </a:r>
            <a:r>
              <a:rPr lang="zh-CN" altLang="en-US" sz="2000"/>
              <a:t>降低，说明成功降低了数据的离散度。</a:t>
            </a:r>
            <a:endParaRPr lang="zh-CN" altLang="en-US" sz="2000"/>
          </a:p>
        </p:txBody>
      </p:sp>
      <p:pic>
        <p:nvPicPr>
          <p:cNvPr id="5" name="图片 4"/>
          <p:cNvPicPr>
            <a:picLocks noChangeAspect="1"/>
          </p:cNvPicPr>
          <p:nvPr/>
        </p:nvPicPr>
        <p:blipFill>
          <a:blip r:embed="rId1"/>
          <a:stretch>
            <a:fillRect/>
          </a:stretch>
        </p:blipFill>
        <p:spPr>
          <a:xfrm>
            <a:off x="1537335" y="1795780"/>
            <a:ext cx="5877560" cy="2233295"/>
          </a:xfrm>
          <a:prstGeom prst="rect">
            <a:avLst/>
          </a:prstGeom>
        </p:spPr>
      </p:pic>
      <p:pic>
        <p:nvPicPr>
          <p:cNvPr id="6" name="图片 5"/>
          <p:cNvPicPr>
            <a:picLocks noChangeAspect="1"/>
          </p:cNvPicPr>
          <p:nvPr/>
        </p:nvPicPr>
        <p:blipFill>
          <a:blip r:embed="rId2"/>
          <a:stretch>
            <a:fillRect/>
          </a:stretch>
        </p:blipFill>
        <p:spPr>
          <a:xfrm>
            <a:off x="1537335" y="4029075"/>
            <a:ext cx="5878195" cy="2335530"/>
          </a:xfrm>
          <a:prstGeom prst="rect">
            <a:avLst/>
          </a:prstGeom>
        </p:spPr>
      </p:pic>
      <p:sp>
        <p:nvSpPr>
          <p:cNvPr id="4" name="文本框 3"/>
          <p:cNvSpPr txBox="1"/>
          <p:nvPr/>
        </p:nvSpPr>
        <p:spPr>
          <a:xfrm>
            <a:off x="786765" y="2372360"/>
            <a:ext cx="459740" cy="1656715"/>
          </a:xfrm>
          <a:prstGeom prst="rect">
            <a:avLst/>
          </a:prstGeom>
          <a:noFill/>
        </p:spPr>
        <p:txBody>
          <a:bodyPr vert="eaVert" wrap="square" rtlCol="0">
            <a:spAutoFit/>
          </a:bodyPr>
          <a:p>
            <a:r>
              <a:rPr lang="zh-CN" altLang="en-US"/>
              <a:t>处理前数据</a:t>
            </a:r>
            <a:endParaRPr lang="zh-CN" altLang="en-US"/>
          </a:p>
        </p:txBody>
      </p:sp>
      <p:sp>
        <p:nvSpPr>
          <p:cNvPr id="7" name="文本框 6"/>
          <p:cNvSpPr txBox="1"/>
          <p:nvPr/>
        </p:nvSpPr>
        <p:spPr>
          <a:xfrm>
            <a:off x="786765" y="4507865"/>
            <a:ext cx="459740" cy="1994535"/>
          </a:xfrm>
          <a:prstGeom prst="rect">
            <a:avLst/>
          </a:prstGeom>
          <a:noFill/>
        </p:spPr>
        <p:txBody>
          <a:bodyPr vert="eaVert" wrap="square" rtlCol="0">
            <a:spAutoFit/>
          </a:bodyPr>
          <a:p>
            <a:r>
              <a:rPr lang="zh-CN" altLang="en-US"/>
              <a:t>处理后数据</a:t>
            </a:r>
            <a:endParaRPr lang="zh-CN" alt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2769235" y="1489075"/>
            <a:ext cx="3604895" cy="4523105"/>
          </a:xfrm>
          <a:prstGeom prst="rect">
            <a:avLst/>
          </a:prstGeom>
        </p:spPr>
        <p:txBody>
          <a:bodyPr wrap="square">
            <a:spAutoFit/>
          </a:bodyPr>
          <a:lstStyle/>
          <a:p>
            <a:pPr algn="just">
              <a:lnSpc>
                <a:spcPct val="200000"/>
              </a:lnSpc>
            </a:pPr>
            <a:r>
              <a:rPr lang="zh-CN" altLang="en-US" sz="2400" b="1" dirty="0">
                <a:latin typeface="+mn-ea"/>
              </a:rPr>
              <a:t>一、项目背景与研究目标</a:t>
            </a:r>
            <a:endParaRPr lang="en-US" altLang="zh-CN" sz="2400" b="1" dirty="0">
              <a:latin typeface="+mn-ea"/>
            </a:endParaRPr>
          </a:p>
          <a:p>
            <a:pPr algn="just">
              <a:lnSpc>
                <a:spcPct val="200000"/>
              </a:lnSpc>
            </a:pPr>
            <a:r>
              <a:rPr lang="zh-CN" altLang="en-US" sz="2400" b="1" dirty="0">
                <a:solidFill>
                  <a:schemeClr val="tx1">
                    <a:lumMod val="95000"/>
                    <a:lumOff val="5000"/>
                  </a:schemeClr>
                </a:solidFill>
                <a:latin typeface="+mn-ea"/>
              </a:rPr>
              <a:t>二、数据收集与预处理</a:t>
            </a:r>
            <a:endParaRPr lang="en-US" altLang="zh-CN" sz="2400" b="1" dirty="0">
              <a:latin typeface="+mn-ea"/>
            </a:endParaRPr>
          </a:p>
          <a:p>
            <a:pPr algn="just">
              <a:lnSpc>
                <a:spcPct val="200000"/>
              </a:lnSpc>
            </a:pPr>
            <a:r>
              <a:rPr lang="zh-CN" altLang="en-US" sz="2400" b="1" dirty="0">
                <a:solidFill>
                  <a:schemeClr val="tx1">
                    <a:lumMod val="95000"/>
                    <a:lumOff val="5000"/>
                  </a:schemeClr>
                </a:solidFill>
                <a:latin typeface="+mn-ea"/>
              </a:rPr>
              <a:t>三、模型训练与评估</a:t>
            </a:r>
            <a:endParaRPr lang="en-US" altLang="zh-CN" sz="2400" b="1" dirty="0">
              <a:solidFill>
                <a:schemeClr val="tx1">
                  <a:lumMod val="95000"/>
                  <a:lumOff val="5000"/>
                </a:schemeClr>
              </a:solidFill>
              <a:latin typeface="+mn-ea"/>
            </a:endParaRPr>
          </a:p>
          <a:p>
            <a:pPr algn="just">
              <a:lnSpc>
                <a:spcPct val="200000"/>
              </a:lnSpc>
            </a:pPr>
            <a:r>
              <a:rPr lang="zh-CN" altLang="en-US" sz="2400" b="1" dirty="0">
                <a:solidFill>
                  <a:schemeClr val="tx1">
                    <a:lumMod val="95000"/>
                    <a:lumOff val="5000"/>
                  </a:schemeClr>
                </a:solidFill>
                <a:latin typeface="+mn-ea"/>
              </a:rPr>
              <a:t>四、模型可解释性</a:t>
            </a:r>
            <a:endParaRPr lang="zh-CN" altLang="en-US" sz="2400" b="1" dirty="0">
              <a:solidFill>
                <a:schemeClr val="tx1">
                  <a:lumMod val="95000"/>
                  <a:lumOff val="5000"/>
                </a:schemeClr>
              </a:solidFill>
              <a:latin typeface="+mn-ea"/>
            </a:endParaRPr>
          </a:p>
          <a:p>
            <a:pPr algn="just">
              <a:lnSpc>
                <a:spcPct val="200000"/>
              </a:lnSpc>
            </a:pPr>
            <a:r>
              <a:rPr lang="zh-CN" altLang="en-US" sz="2400" b="1" dirty="0">
                <a:solidFill>
                  <a:schemeClr val="tx1">
                    <a:lumMod val="95000"/>
                    <a:lumOff val="5000"/>
                  </a:schemeClr>
                </a:solidFill>
                <a:latin typeface="+mn-ea"/>
                <a:sym typeface="+mn-ea"/>
              </a:rPr>
              <a:t>五、总结与展望</a:t>
            </a:r>
            <a:endParaRPr lang="en-US" altLang="zh-CN" sz="2400" b="1" dirty="0">
              <a:solidFill>
                <a:schemeClr val="tx1">
                  <a:lumMod val="95000"/>
                  <a:lumOff val="5000"/>
                </a:schemeClr>
              </a:solidFill>
              <a:latin typeface="+mn-ea"/>
            </a:endParaRPr>
          </a:p>
          <a:p>
            <a:pPr algn="just">
              <a:lnSpc>
                <a:spcPct val="200000"/>
              </a:lnSpc>
            </a:pPr>
            <a:endParaRPr lang="en-US" altLang="zh-CN" sz="2400" b="1" dirty="0">
              <a:solidFill>
                <a:schemeClr val="tx1">
                  <a:lumMod val="95000"/>
                  <a:lumOff val="5000"/>
                </a:schemeClr>
              </a:solidFill>
              <a:latin typeface="+mn-ea"/>
            </a:endParaRPr>
          </a:p>
        </p:txBody>
      </p:sp>
      <p:sp>
        <p:nvSpPr>
          <p:cNvPr id="28" name="矩形 27"/>
          <p:cNvSpPr/>
          <p:nvPr/>
        </p:nvSpPr>
        <p:spPr>
          <a:xfrm>
            <a:off x="2454932" y="782021"/>
            <a:ext cx="4234180" cy="706755"/>
          </a:xfrm>
          <a:prstGeom prst="rect">
            <a:avLst/>
          </a:prstGeom>
          <a:noFill/>
        </p:spPr>
        <p:txBody>
          <a:bodyPr wrap="none" lIns="324000" rIns="324000">
            <a:spAutoFit/>
          </a:bodyPr>
          <a:lstStyle/>
          <a:p>
            <a:r>
              <a:rPr lang="en-US" altLang="zh-CN" sz="4000" b="1" dirty="0">
                <a:solidFill>
                  <a:schemeClr val="tx1">
                    <a:lumMod val="95000"/>
                    <a:lumOff val="5000"/>
                  </a:schemeClr>
                </a:solidFill>
                <a:latin typeface="隶书" panose="02010509060101010101" pitchFamily="49" charset="-122"/>
                <a:ea typeface="隶书" panose="02010509060101010101" pitchFamily="49" charset="-122"/>
                <a:cs typeface="隶书" panose="02010509060101010101" pitchFamily="49" charset="-122"/>
                <a:sym typeface="华文隶书" panose="02010800040101010101" pitchFamily="2" charset="-122"/>
              </a:rPr>
              <a:t>   </a:t>
            </a:r>
            <a:r>
              <a:rPr lang="zh-CN" altLang="en-US" sz="4000" b="1" dirty="0">
                <a:solidFill>
                  <a:schemeClr val="tx1">
                    <a:lumMod val="95000"/>
                    <a:lumOff val="5000"/>
                  </a:schemeClr>
                </a:solidFill>
                <a:latin typeface="隶书" panose="02010509060101010101" pitchFamily="49" charset="-122"/>
                <a:ea typeface="隶书" panose="02010509060101010101" pitchFamily="49" charset="-122"/>
                <a:cs typeface="隶书" panose="02010509060101010101" pitchFamily="49" charset="-122"/>
                <a:sym typeface="华文隶书" panose="02010800040101010101" pitchFamily="2" charset="-122"/>
              </a:rPr>
              <a:t>目</a:t>
            </a:r>
            <a:r>
              <a:rPr lang="en-US" altLang="zh-CN" sz="4000" b="1" dirty="0">
                <a:solidFill>
                  <a:schemeClr val="tx1">
                    <a:lumMod val="95000"/>
                    <a:lumOff val="5000"/>
                  </a:schemeClr>
                </a:solidFill>
                <a:latin typeface="隶书" panose="02010509060101010101" pitchFamily="49" charset="-122"/>
                <a:ea typeface="隶书" panose="02010509060101010101" pitchFamily="49" charset="-122"/>
                <a:cs typeface="隶书" panose="02010509060101010101" pitchFamily="49" charset="-122"/>
                <a:sym typeface="华文隶书" panose="02010800040101010101" pitchFamily="2" charset="-122"/>
              </a:rPr>
              <a:t>   </a:t>
            </a:r>
            <a:r>
              <a:rPr lang="zh-CN" altLang="en-US" sz="4000" b="1" dirty="0">
                <a:solidFill>
                  <a:schemeClr val="tx1">
                    <a:lumMod val="95000"/>
                    <a:lumOff val="5000"/>
                  </a:schemeClr>
                </a:solidFill>
                <a:latin typeface="隶书" panose="02010509060101010101" pitchFamily="49" charset="-122"/>
                <a:ea typeface="隶书" panose="02010509060101010101" pitchFamily="49" charset="-122"/>
                <a:cs typeface="隶书" panose="02010509060101010101" pitchFamily="49" charset="-122"/>
                <a:sym typeface="华文隶书" panose="02010800040101010101" pitchFamily="2" charset="-122"/>
              </a:rPr>
              <a:t>录</a:t>
            </a:r>
            <a:r>
              <a:rPr lang="en-US" altLang="zh-CN" sz="4000" b="1" dirty="0">
                <a:solidFill>
                  <a:schemeClr val="tx1">
                    <a:lumMod val="95000"/>
                    <a:lumOff val="5000"/>
                  </a:schemeClr>
                </a:solidFill>
                <a:latin typeface="隶书" panose="02010509060101010101" pitchFamily="49" charset="-122"/>
                <a:ea typeface="隶书" panose="02010509060101010101" pitchFamily="49" charset="-122"/>
                <a:cs typeface="隶书" panose="02010509060101010101" pitchFamily="49" charset="-122"/>
                <a:sym typeface="华文隶书" panose="02010800040101010101" pitchFamily="2" charset="-122"/>
              </a:rPr>
              <a:t>    </a:t>
            </a:r>
            <a:endParaRPr lang="en-US" altLang="zh-CN" sz="4000" b="1" dirty="0">
              <a:solidFill>
                <a:schemeClr val="tx1">
                  <a:lumMod val="95000"/>
                  <a:lumOff val="5000"/>
                </a:schemeClr>
              </a:solidFill>
              <a:latin typeface="隶书" panose="02010509060101010101" pitchFamily="49" charset="-122"/>
              <a:ea typeface="隶书" panose="02010509060101010101" pitchFamily="49" charset="-122"/>
              <a:cs typeface="隶书" panose="02010509060101010101" pitchFamily="49" charset="-122"/>
              <a:sym typeface="华文隶书" panose="02010800040101010101"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a:t>
            </a:r>
            <a:r>
              <a:rPr lang="zh-CN" altLang="en-US" sz="3200" dirty="0">
                <a:solidFill>
                  <a:schemeClr val="bg1"/>
                </a:solidFill>
                <a:latin typeface="隶书" panose="02010509060101010101" pitchFamily="49" charset="-122"/>
                <a:ea typeface="隶书" panose="02010509060101010101" pitchFamily="49" charset="-122"/>
                <a:cs typeface="+mn-cs"/>
                <a:sym typeface="+mn-ea"/>
              </a:rPr>
              <a:t>缺失值处理</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custDataLst>
              <p:tags r:id="rId1"/>
            </p:custDataLst>
          </p:nvPr>
        </p:nvSpPr>
        <p:spPr>
          <a:xfrm>
            <a:off x="314325" y="1028065"/>
            <a:ext cx="8515350" cy="1630045"/>
          </a:xfrm>
          <a:prstGeom prst="rect">
            <a:avLst/>
          </a:prstGeom>
          <a:noFill/>
        </p:spPr>
        <p:txBody>
          <a:bodyPr wrap="square" rtlCol="0" anchor="t">
            <a:spAutoFit/>
          </a:bodyPr>
          <a:p>
            <a:pPr marL="285750" indent="-285750">
              <a:buFont typeface="Arial" panose="020B0604020202020204" pitchFamily="34" charset="0"/>
              <a:buChar char="•"/>
            </a:pPr>
            <a:r>
              <a:rPr lang="zh-CN" altLang="en-US" sz="2000" b="1"/>
              <a:t>缺失值处理：</a:t>
            </a:r>
            <a:r>
              <a:rPr lang="zh-CN" altLang="en-US" sz="2000"/>
              <a:t>经过数据插补之后，非空信息占比如下图所示，可以看出 fib 偏少，而 d_dimer 极少，可以认为仅有肺炎相关的疾病发生时才会对</a:t>
            </a:r>
            <a:r>
              <a:rPr lang="en-US" altLang="zh-CN" sz="2000"/>
              <a:t>d_dimer</a:t>
            </a:r>
            <a:r>
              <a:rPr lang="zh-CN" altLang="en-US" sz="2000"/>
              <a:t>进行测量，测量时可能病情较重。对于未测量值，我们将</a:t>
            </a:r>
            <a:r>
              <a:rPr lang="en-US" altLang="zh-CN" sz="2000"/>
              <a:t>d_dimer</a:t>
            </a:r>
            <a:r>
              <a:rPr lang="zh-CN" altLang="en-US" sz="2000"/>
              <a:t>设置为正常值500，fib 设置为 1500，其他标签数据较多，采用</a:t>
            </a:r>
            <a:r>
              <a:rPr lang="zh-CN" altLang="en-US" sz="2000" b="1"/>
              <a:t>临近填补+24小时有效范围填补</a:t>
            </a:r>
            <a:r>
              <a:rPr lang="zh-CN" altLang="en-US" sz="2000"/>
              <a:t>策略。</a:t>
            </a:r>
            <a:endParaRPr lang="zh-CN" altLang="en-US" sz="2000"/>
          </a:p>
        </p:txBody>
      </p:sp>
      <p:pic>
        <p:nvPicPr>
          <p:cNvPr id="5" name="图片 4" descr="info_vs_ratio_label_plot"/>
          <p:cNvPicPr>
            <a:picLocks noChangeAspect="1"/>
          </p:cNvPicPr>
          <p:nvPr/>
        </p:nvPicPr>
        <p:blipFill>
          <a:blip r:embed="rId2"/>
          <a:stretch>
            <a:fillRect/>
          </a:stretch>
        </p:blipFill>
        <p:spPr>
          <a:xfrm>
            <a:off x="675640" y="2785110"/>
            <a:ext cx="7805420" cy="3902710"/>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a:t>
            </a:r>
            <a:r>
              <a:rPr lang="zh-CN" altLang="en-US" sz="3200" dirty="0">
                <a:solidFill>
                  <a:schemeClr val="bg1"/>
                </a:solidFill>
                <a:latin typeface="隶书" panose="02010509060101010101" pitchFamily="49" charset="-122"/>
                <a:ea typeface="隶书" panose="02010509060101010101" pitchFamily="49" charset="-122"/>
                <a:cs typeface="+mn-cs"/>
                <a:sym typeface="+mn-ea"/>
              </a:rPr>
              <a:t>缺失值处理</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346710" y="961390"/>
            <a:ext cx="8450580" cy="2553335"/>
          </a:xfrm>
          <a:prstGeom prst="rect">
            <a:avLst/>
          </a:prstGeom>
          <a:noFill/>
        </p:spPr>
        <p:txBody>
          <a:bodyPr wrap="square" rtlCol="0" anchor="t">
            <a:spAutoFit/>
          </a:bodyPr>
          <a:p>
            <a:pPr marL="285750" indent="-285750" algn="l">
              <a:buFont typeface="Arial" panose="020B0604020202020204" pitchFamily="34" charset="0"/>
              <a:buChar char="•"/>
            </a:pPr>
            <a:r>
              <a:rPr lang="zh-CN" altLang="en-US" sz="2000">
                <a:sym typeface="+mn-ea"/>
              </a:rPr>
              <a:t>经过我们的尝试，我们发现一个信息块的内容如果用较长时间差的点进行填补会有较大的偏差，如果使用高阶多项式进行拟合则在较远距离处也可能有较大的偏差（龙格现象），如下图所示。</a:t>
            </a:r>
            <a:endParaRPr lang="zh-CN" altLang="en-US" sz="2000">
              <a:sym typeface="+mn-ea"/>
            </a:endParaRPr>
          </a:p>
          <a:p>
            <a:pPr marL="285750" indent="-285750" algn="l">
              <a:buFont typeface="Arial" panose="020B0604020202020204" pitchFamily="34" charset="0"/>
              <a:buChar char="•"/>
            </a:pPr>
            <a:endParaRPr lang="zh-CN" altLang="en-US" sz="2000">
              <a:sym typeface="+mn-ea"/>
            </a:endParaRPr>
          </a:p>
          <a:p>
            <a:pPr marL="285750" indent="-285750" algn="l">
              <a:buFont typeface="Arial" panose="020B0604020202020204" pitchFamily="34" charset="0"/>
              <a:buChar char="•"/>
            </a:pPr>
            <a:r>
              <a:rPr lang="zh-CN" altLang="en-US" sz="2000">
                <a:sym typeface="+mn-ea"/>
              </a:rPr>
              <a:t>我们考虑</a:t>
            </a:r>
            <a:r>
              <a:rPr lang="zh-CN" altLang="en-US" sz="2000" b="1">
                <a:sym typeface="+mn-ea"/>
              </a:rPr>
              <a:t>用24小时内的非空信息对空信息进行填充</a:t>
            </a:r>
            <a:r>
              <a:rPr lang="zh-CN" altLang="en-US" sz="2000">
                <a:sym typeface="+mn-ea"/>
              </a:rPr>
              <a:t>，对于一个信息块中的空信息，我们取24小时内的时间最近的数据对信息进行填补，如果没有24小时内的数据，则不对其进行填补，抛弃该信息。</a:t>
            </a:r>
            <a:endParaRPr lang="zh-CN" altLang="en-US" sz="2000">
              <a:sym typeface="+mn-ea"/>
            </a:endParaRPr>
          </a:p>
          <a:p>
            <a:pPr marL="285750" indent="-285750">
              <a:buFont typeface="Arial" panose="020B0604020202020204" pitchFamily="34" charset="0"/>
              <a:buChar char="•"/>
            </a:pPr>
            <a:endParaRPr lang="zh-CN" altLang="en-US" sz="2000">
              <a:sym typeface="+mn-ea"/>
            </a:endParaRPr>
          </a:p>
        </p:txBody>
      </p:sp>
      <p:pic>
        <p:nvPicPr>
          <p:cNvPr id="8" name="图片 7" descr="polynomial_neighbor_imputer_24hours_plot0_wide"/>
          <p:cNvPicPr>
            <a:picLocks noChangeAspect="1"/>
          </p:cNvPicPr>
          <p:nvPr/>
        </p:nvPicPr>
        <p:blipFill>
          <a:blip r:embed="rId1"/>
          <a:stretch>
            <a:fillRect/>
          </a:stretch>
        </p:blipFill>
        <p:spPr>
          <a:xfrm>
            <a:off x="1828800" y="3200400"/>
            <a:ext cx="5486400" cy="3657600"/>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a:t>
            </a:r>
            <a:r>
              <a:rPr lang="zh-CN" altLang="en-US" sz="3200" dirty="0">
                <a:solidFill>
                  <a:schemeClr val="bg1"/>
                </a:solidFill>
                <a:latin typeface="隶书" panose="02010509060101010101" pitchFamily="49" charset="-122"/>
                <a:ea typeface="隶书" panose="02010509060101010101" pitchFamily="49" charset="-122"/>
                <a:cs typeface="+mn-cs"/>
                <a:sym typeface="+mn-ea"/>
              </a:rPr>
              <a:t>缺失值处理</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745490" y="901065"/>
            <a:ext cx="7268210" cy="398780"/>
          </a:xfrm>
          <a:prstGeom prst="rect">
            <a:avLst/>
          </a:prstGeom>
          <a:noFill/>
        </p:spPr>
        <p:txBody>
          <a:bodyPr wrap="square" rtlCol="0">
            <a:spAutoFit/>
          </a:bodyPr>
          <a:p>
            <a:pPr marL="285750" indent="-285750">
              <a:buFont typeface="Arial" panose="020B0604020202020204" pitchFamily="34" charset="0"/>
              <a:buChar char="•"/>
            </a:pPr>
            <a:r>
              <a:rPr lang="zh-CN" altLang="en-US" sz="2000"/>
              <a:t>两个填充例子如下所示：</a:t>
            </a:r>
            <a:endParaRPr lang="zh-CN" altLang="en-US" sz="2000"/>
          </a:p>
        </p:txBody>
      </p:sp>
      <p:sp>
        <p:nvSpPr>
          <p:cNvPr id="5" name="文本框 4"/>
          <p:cNvSpPr txBox="1"/>
          <p:nvPr/>
        </p:nvSpPr>
        <p:spPr>
          <a:xfrm>
            <a:off x="3710940" y="1299845"/>
            <a:ext cx="1722120" cy="368300"/>
          </a:xfrm>
          <a:prstGeom prst="rect">
            <a:avLst/>
          </a:prstGeom>
          <a:noFill/>
        </p:spPr>
        <p:txBody>
          <a:bodyPr wrap="square" rtlCol="0">
            <a:spAutoFit/>
          </a:bodyPr>
          <a:p>
            <a:r>
              <a:rPr lang="zh-CN" altLang="en-US"/>
              <a:t>临近填补例</a:t>
            </a:r>
            <a:r>
              <a:rPr lang="en-US" altLang="zh-CN"/>
              <a:t>1</a:t>
            </a:r>
            <a:endParaRPr lang="en-US" altLang="zh-CN"/>
          </a:p>
        </p:txBody>
      </p:sp>
      <p:pic>
        <p:nvPicPr>
          <p:cNvPr id="6" name="图片 5" descr="polynomial_neighbor_imputer_24hours_plot1_wide"/>
          <p:cNvPicPr>
            <a:picLocks noChangeAspect="1"/>
          </p:cNvPicPr>
          <p:nvPr/>
        </p:nvPicPr>
        <p:blipFill>
          <a:blip r:embed="rId1"/>
          <a:stretch>
            <a:fillRect/>
          </a:stretch>
        </p:blipFill>
        <p:spPr>
          <a:xfrm>
            <a:off x="887095" y="1668145"/>
            <a:ext cx="7369810" cy="4912995"/>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a:t>
            </a:r>
            <a:r>
              <a:rPr lang="zh-CN" altLang="en-US" sz="3200" dirty="0">
                <a:solidFill>
                  <a:schemeClr val="bg1"/>
                </a:solidFill>
                <a:latin typeface="隶书" panose="02010509060101010101" pitchFamily="49" charset="-122"/>
                <a:ea typeface="隶书" panose="02010509060101010101" pitchFamily="49" charset="-122"/>
                <a:cs typeface="+mn-cs"/>
                <a:sym typeface="+mn-ea"/>
              </a:rPr>
              <a:t>异常值矫正</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4" name="文本框 3"/>
          <p:cNvSpPr txBox="1"/>
          <p:nvPr/>
        </p:nvSpPr>
        <p:spPr>
          <a:xfrm>
            <a:off x="866140" y="5808345"/>
            <a:ext cx="7411720" cy="706755"/>
          </a:xfrm>
          <a:prstGeom prst="rect">
            <a:avLst/>
          </a:prstGeom>
          <a:noFill/>
        </p:spPr>
        <p:txBody>
          <a:bodyPr wrap="square" rtlCol="0" anchor="t">
            <a:spAutoFit/>
          </a:bodyPr>
          <a:p>
            <a:pPr marL="342900" indent="-342900">
              <a:buFont typeface="Arial" panose="020B0604020202020204" pitchFamily="34" charset="0"/>
              <a:buChar char="•"/>
            </a:pPr>
            <a:r>
              <a:rPr lang="zh-CN" altLang="en-US" sz="2000"/>
              <a:t>可以看出临近填补效果与多项式填补结果类似，而且不会发生预测出现异常点。</a:t>
            </a:r>
            <a:endParaRPr lang="zh-CN" altLang="en-US" sz="2000"/>
          </a:p>
        </p:txBody>
      </p:sp>
      <p:sp>
        <p:nvSpPr>
          <p:cNvPr id="5" name="文本框 4"/>
          <p:cNvSpPr txBox="1"/>
          <p:nvPr/>
        </p:nvSpPr>
        <p:spPr>
          <a:xfrm>
            <a:off x="3651885" y="992505"/>
            <a:ext cx="1839595" cy="368300"/>
          </a:xfrm>
          <a:prstGeom prst="rect">
            <a:avLst/>
          </a:prstGeom>
          <a:noFill/>
        </p:spPr>
        <p:txBody>
          <a:bodyPr wrap="square" rtlCol="0">
            <a:spAutoFit/>
          </a:bodyPr>
          <a:p>
            <a:r>
              <a:rPr lang="zh-CN" altLang="en-US"/>
              <a:t>临近填补例</a:t>
            </a:r>
            <a:r>
              <a:rPr lang="en-US" altLang="zh-CN"/>
              <a:t>2</a:t>
            </a:r>
            <a:endParaRPr lang="en-US" altLang="zh-CN"/>
          </a:p>
        </p:txBody>
      </p:sp>
      <p:pic>
        <p:nvPicPr>
          <p:cNvPr id="7" name="图片 6" descr="polynomial_neighbor_imputer_24hours_plot2_wide"/>
          <p:cNvPicPr>
            <a:picLocks noChangeAspect="1"/>
          </p:cNvPicPr>
          <p:nvPr/>
        </p:nvPicPr>
        <p:blipFill>
          <a:blip r:embed="rId1"/>
          <a:stretch>
            <a:fillRect/>
          </a:stretch>
        </p:blipFill>
        <p:spPr>
          <a:xfrm>
            <a:off x="1228725" y="1360805"/>
            <a:ext cx="6686550" cy="4457700"/>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0" y="184936"/>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预处理：实时状态数据标记</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6" name="直接连接符 5"/>
          <p:cNvCxnSpPr>
            <a:endCxn id="5" idx="1"/>
          </p:cNvCxnSpPr>
          <p:nvPr/>
        </p:nvCxnSpPr>
        <p:spPr>
          <a:xfrm flipV="1">
            <a:off x="0" y="417708"/>
            <a:ext cx="0" cy="26429"/>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9144000" y="417708"/>
            <a:ext cx="0" cy="2643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210078" y="806008"/>
            <a:ext cx="8219326" cy="1291590"/>
          </a:xfrm>
          <a:prstGeom prst="rect">
            <a:avLst/>
          </a:prstGeom>
          <a:noFill/>
        </p:spPr>
        <p:txBody>
          <a:bodyPr wrap="square" rtlCol="0">
            <a:spAutoFit/>
          </a:bodyPr>
          <a:lstStyle/>
          <a:p>
            <a:pPr marL="285750" indent="-285750">
              <a:buFont typeface="Arial" panose="020B0604020202020204" pitchFamily="34" charset="0"/>
              <a:buChar char="•"/>
            </a:pPr>
            <a:r>
              <a:rPr lang="zh-CN" altLang="en-US" sz="2000" dirty="0">
                <a:latin typeface="+mn-ea"/>
              </a:rPr>
              <a:t>根据</a:t>
            </a:r>
            <a:r>
              <a:rPr lang="zh-CN" altLang="en-US" sz="2000" b="1" dirty="0">
                <a:latin typeface="+mn-ea"/>
              </a:rPr>
              <a:t>中华危重病急救医学 </a:t>
            </a:r>
            <a:r>
              <a:rPr lang="en-US" altLang="zh-CN" sz="2000" b="1" dirty="0">
                <a:latin typeface="+mn-ea"/>
              </a:rPr>
              <a:t>2021 </a:t>
            </a:r>
            <a:r>
              <a:rPr lang="zh-CN" altLang="en-US" sz="2000" b="1" dirty="0">
                <a:latin typeface="+mn-ea"/>
              </a:rPr>
              <a:t>年 </a:t>
            </a:r>
            <a:r>
              <a:rPr lang="en-US" altLang="zh-CN" sz="2000" b="1" dirty="0">
                <a:latin typeface="+mn-ea"/>
              </a:rPr>
              <a:t>5 </a:t>
            </a:r>
            <a:r>
              <a:rPr lang="zh-CN" altLang="en-US" sz="2000" b="1" dirty="0">
                <a:latin typeface="+mn-ea"/>
              </a:rPr>
              <a:t>月第 </a:t>
            </a:r>
            <a:r>
              <a:rPr lang="en-US" altLang="zh-CN" sz="2000" b="1" dirty="0">
                <a:latin typeface="+mn-ea"/>
              </a:rPr>
              <a:t>33 </a:t>
            </a:r>
            <a:r>
              <a:rPr lang="zh-CN" altLang="en-US" sz="2000" b="1" dirty="0">
                <a:latin typeface="+mn-ea"/>
              </a:rPr>
              <a:t>卷第 </a:t>
            </a:r>
            <a:r>
              <a:rPr lang="en-US" altLang="zh-CN" sz="2000" b="1" dirty="0">
                <a:latin typeface="+mn-ea"/>
              </a:rPr>
              <a:t>5 </a:t>
            </a:r>
            <a:r>
              <a:rPr lang="zh-CN" altLang="en-US" sz="2000" b="1" dirty="0">
                <a:latin typeface="+mn-ea"/>
              </a:rPr>
              <a:t>期第</a:t>
            </a:r>
            <a:r>
              <a:rPr lang="en-US" altLang="zh-CN" sz="2000" b="1" dirty="0">
                <a:latin typeface="+mn-ea"/>
              </a:rPr>
              <a:t>621-625</a:t>
            </a:r>
            <a:r>
              <a:rPr lang="zh-CN" altLang="en-US" sz="2000" b="1" dirty="0">
                <a:latin typeface="+mn-ea"/>
              </a:rPr>
              <a:t>页“脓毒症抗凝治疗的意义与未来”</a:t>
            </a:r>
            <a:r>
              <a:rPr lang="zh-CN" altLang="en-US" sz="2000" dirty="0">
                <a:latin typeface="+mn-ea"/>
              </a:rPr>
              <a:t>中结合</a:t>
            </a:r>
            <a:r>
              <a:rPr lang="en-US" altLang="zh-CN" sz="2000" b="1" dirty="0">
                <a:latin typeface="+mn-ea"/>
              </a:rPr>
              <a:t>SIC</a:t>
            </a:r>
            <a:r>
              <a:rPr lang="zh-CN" altLang="en-US" sz="2000" b="1" dirty="0">
                <a:latin typeface="+mn-ea"/>
              </a:rPr>
              <a:t>评分和</a:t>
            </a:r>
            <a:r>
              <a:rPr lang="en-US" altLang="zh-CN" sz="2000" b="1" dirty="0">
                <a:latin typeface="+mn-ea"/>
              </a:rPr>
              <a:t>ISTH</a:t>
            </a:r>
            <a:r>
              <a:rPr lang="zh-CN" altLang="en-US" sz="2000" b="1" dirty="0">
                <a:latin typeface="+mn-ea"/>
              </a:rPr>
              <a:t>显性</a:t>
            </a:r>
            <a:r>
              <a:rPr lang="en-US" altLang="zh-CN" sz="2000" b="1" dirty="0" err="1">
                <a:latin typeface="+mn-ea"/>
              </a:rPr>
              <a:t>DIC</a:t>
            </a:r>
            <a:r>
              <a:rPr lang="zh-CN" altLang="en-US" sz="2000" b="1" dirty="0">
                <a:latin typeface="+mn-ea"/>
              </a:rPr>
              <a:t>评分</a:t>
            </a:r>
            <a:r>
              <a:rPr lang="zh-CN" altLang="en-US" sz="2000" dirty="0">
                <a:latin typeface="+mn-ea"/>
              </a:rPr>
              <a:t>来对病人每个时刻是否可能患有脓毒症进行标记。</a:t>
            </a:r>
            <a:endParaRPr lang="en-US" altLang="zh-CN" sz="2000" dirty="0">
              <a:latin typeface="+mn-ea"/>
            </a:endParaRPr>
          </a:p>
          <a:p>
            <a:endParaRPr lang="zh-CN" altLang="en-US" dirty="0"/>
          </a:p>
        </p:txBody>
      </p:sp>
      <p:pic>
        <p:nvPicPr>
          <p:cNvPr id="3" name="图片 2" descr="脓毒症评分标准"/>
          <p:cNvPicPr>
            <a:picLocks noChangeAspect="1"/>
          </p:cNvPicPr>
          <p:nvPr/>
        </p:nvPicPr>
        <p:blipFill>
          <a:blip r:embed="rId1"/>
          <a:stretch>
            <a:fillRect/>
          </a:stretch>
        </p:blipFill>
        <p:spPr>
          <a:xfrm>
            <a:off x="2695575" y="1884680"/>
            <a:ext cx="3752850" cy="477393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预处理：实时状态数据标记</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5" name="文本框 4"/>
          <p:cNvSpPr txBox="1"/>
          <p:nvPr/>
        </p:nvSpPr>
        <p:spPr>
          <a:xfrm>
            <a:off x="901065" y="895985"/>
            <a:ext cx="6579235" cy="706755"/>
          </a:xfrm>
          <a:prstGeom prst="rect">
            <a:avLst/>
          </a:prstGeom>
          <a:noFill/>
        </p:spPr>
        <p:txBody>
          <a:bodyPr wrap="square" rtlCol="0" anchor="t">
            <a:spAutoFit/>
          </a:bodyPr>
          <a:p>
            <a:pPr marL="285750" indent="-285750">
              <a:buFont typeface="Arial" panose="020B0604020202020204" pitchFamily="34" charset="0"/>
              <a:buChar char="•"/>
            </a:pPr>
            <a:r>
              <a:rPr lang="zh-CN" altLang="en-US" sz="2000"/>
              <a:t>具体标注规则如下表所示。</a:t>
            </a:r>
            <a:endParaRPr lang="zh-CN" altLang="en-US" sz="2000" dirty="0"/>
          </a:p>
          <a:p>
            <a:pPr marL="285750" indent="-285750">
              <a:buFont typeface="Arial" panose="020B0604020202020204" pitchFamily="34" charset="0"/>
              <a:buChar char="•"/>
            </a:pPr>
            <a:endParaRPr lang="zh-CN" altLang="en-US" sz="2000"/>
          </a:p>
        </p:txBody>
      </p:sp>
      <p:pic>
        <p:nvPicPr>
          <p:cNvPr id="6" name="图片 5" descr="标注规则无背景色"/>
          <p:cNvPicPr>
            <a:picLocks noChangeAspect="1"/>
          </p:cNvPicPr>
          <p:nvPr/>
        </p:nvPicPr>
        <p:blipFill>
          <a:blip r:embed="rId1"/>
          <a:stretch>
            <a:fillRect/>
          </a:stretch>
        </p:blipFill>
        <p:spPr>
          <a:xfrm>
            <a:off x="1718310" y="1532255"/>
            <a:ext cx="5689600" cy="4484370"/>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预处理：实时状态数据标记</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5" name="文本框 4"/>
          <p:cNvSpPr txBox="1"/>
          <p:nvPr/>
        </p:nvSpPr>
        <p:spPr>
          <a:xfrm>
            <a:off x="544830" y="913765"/>
            <a:ext cx="8054340" cy="398780"/>
          </a:xfrm>
          <a:prstGeom prst="rect">
            <a:avLst/>
          </a:prstGeom>
          <a:noFill/>
        </p:spPr>
        <p:txBody>
          <a:bodyPr wrap="square" rtlCol="0" anchor="t">
            <a:spAutoFit/>
          </a:bodyPr>
          <a:p>
            <a:pPr marL="285750" indent="-285750">
              <a:buFont typeface="Arial" panose="020B0604020202020204" pitchFamily="34" charset="0"/>
              <a:buChar char="•"/>
            </a:pPr>
            <a:r>
              <a:rPr lang="zh-CN" altLang="en-US" sz="2000"/>
              <a:t>下面对打分原理举例，如下图所示。</a:t>
            </a:r>
            <a:endParaRPr lang="zh-CN" altLang="en-US" sz="2000"/>
          </a:p>
        </p:txBody>
      </p:sp>
      <p:sp>
        <p:nvSpPr>
          <p:cNvPr id="7" name="文本框 6"/>
          <p:cNvSpPr txBox="1"/>
          <p:nvPr/>
        </p:nvSpPr>
        <p:spPr>
          <a:xfrm>
            <a:off x="544830" y="5381625"/>
            <a:ext cx="8305165" cy="1014730"/>
          </a:xfrm>
          <a:prstGeom prst="rect">
            <a:avLst/>
          </a:prstGeom>
          <a:noFill/>
        </p:spPr>
        <p:txBody>
          <a:bodyPr wrap="square" rtlCol="0">
            <a:spAutoFit/>
          </a:bodyPr>
          <a:p>
            <a:pPr marL="285750" indent="-285750">
              <a:buFont typeface="Arial" panose="020B0604020202020204" pitchFamily="34" charset="0"/>
              <a:buChar char="•"/>
            </a:pPr>
            <a:r>
              <a:rPr lang="zh-CN" altLang="en-US" sz="2000" dirty="0">
                <a:sym typeface="+mn-ea"/>
              </a:rPr>
              <a:t>最终标记结果为（以时间段为</a:t>
            </a:r>
            <a:r>
              <a:rPr lang="en-US" altLang="zh-CN" sz="2000" dirty="0">
                <a:sym typeface="+mn-ea"/>
              </a:rPr>
              <a:t>8h</a:t>
            </a:r>
            <a:r>
              <a:rPr lang="zh-CN" altLang="en-US" sz="2000" dirty="0">
                <a:sym typeface="+mn-ea"/>
              </a:rPr>
              <a:t>为例）：</a:t>
            </a:r>
            <a:endParaRPr lang="zh-CN" altLang="en-US" sz="2000" dirty="0"/>
          </a:p>
          <a:p>
            <a:pPr indent="0">
              <a:buFont typeface="Arial" panose="020B0604020202020204" pitchFamily="34" charset="0"/>
              <a:buNone/>
            </a:pPr>
            <a:r>
              <a:rPr lang="en-US" altLang="zh-CN" sz="2000" dirty="0">
                <a:sym typeface="+mn-ea"/>
              </a:rPr>
              <a:t>    SIC标签数量</a:t>
            </a:r>
            <a:r>
              <a:rPr lang="zh-CN" altLang="en-US" sz="2000" dirty="0">
                <a:sym typeface="+mn-ea"/>
              </a:rPr>
              <a:t>：1885（占比 87.55%）</a:t>
            </a:r>
            <a:endParaRPr lang="zh-CN" altLang="en-US" sz="2000" dirty="0">
              <a:sym typeface="+mn-ea"/>
            </a:endParaRPr>
          </a:p>
          <a:p>
            <a:pPr indent="0">
              <a:buFont typeface="Arial" panose="020B0604020202020204" pitchFamily="34" charset="0"/>
              <a:buNone/>
            </a:pPr>
            <a:r>
              <a:rPr lang="zh-CN" altLang="en-US" sz="2000" dirty="0">
                <a:sym typeface="+mn-ea"/>
              </a:rPr>
              <a:t> </a:t>
            </a:r>
            <a:r>
              <a:rPr lang="en-US" altLang="zh-CN" sz="2000" dirty="0">
                <a:sym typeface="+mn-ea"/>
              </a:rPr>
              <a:t>   D</a:t>
            </a:r>
            <a:r>
              <a:rPr lang="zh-CN" altLang="en-US" sz="2000" dirty="0">
                <a:sym typeface="+mn-ea"/>
              </a:rPr>
              <a:t>IC标签数量：1345（占比 62.47%）</a:t>
            </a:r>
            <a:endParaRPr lang="zh-CN" altLang="en-US" sz="2000" dirty="0">
              <a:sym typeface="+mn-ea"/>
            </a:endParaRPr>
          </a:p>
        </p:txBody>
      </p:sp>
      <p:pic>
        <p:nvPicPr>
          <p:cNvPr id="8" name="图片 7" descr="例子_SIC,DIC打分原理"/>
          <p:cNvPicPr>
            <a:picLocks noChangeAspect="1"/>
          </p:cNvPicPr>
          <p:nvPr/>
        </p:nvPicPr>
        <p:blipFill>
          <a:blip r:embed="rId1"/>
          <a:stretch>
            <a:fillRect/>
          </a:stretch>
        </p:blipFill>
        <p:spPr>
          <a:xfrm>
            <a:off x="2162175" y="1471930"/>
            <a:ext cx="4820285" cy="3750310"/>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1" fmla="*/ 0 w 9144000"/>
              <a:gd name="connsiteY0-2" fmla="*/ 0 h 4026877"/>
              <a:gd name="connsiteX1-3" fmla="*/ 9144000 w 9144000"/>
              <a:gd name="connsiteY1-4" fmla="*/ 0 h 4026877"/>
              <a:gd name="connsiteX2-5" fmla="*/ 9144000 w 9144000"/>
              <a:gd name="connsiteY2-6" fmla="*/ 4026877 h 4026877"/>
              <a:gd name="connsiteX3-7" fmla="*/ 4466492 w 9144000"/>
              <a:gd name="connsiteY3-8" fmla="*/ 4009292 h 4026877"/>
              <a:gd name="connsiteX4-9" fmla="*/ 0 w 9144000"/>
              <a:gd name="connsiteY4-10" fmla="*/ 4026877 h 4026877"/>
              <a:gd name="connsiteX5" fmla="*/ 0 w 9144000"/>
              <a:gd name="connsiteY5" fmla="*/ 0 h 4026877"/>
              <a:gd name="connsiteX0-11" fmla="*/ 0 w 9144000"/>
              <a:gd name="connsiteY0-12" fmla="*/ 0 h 4501661"/>
              <a:gd name="connsiteX1-13" fmla="*/ 9144000 w 9144000"/>
              <a:gd name="connsiteY1-14" fmla="*/ 0 h 4501661"/>
              <a:gd name="connsiteX2-15" fmla="*/ 9144000 w 9144000"/>
              <a:gd name="connsiteY2-16" fmla="*/ 4026877 h 4501661"/>
              <a:gd name="connsiteX3-17" fmla="*/ 4677508 w 9144000"/>
              <a:gd name="connsiteY3-18" fmla="*/ 4501661 h 4501661"/>
              <a:gd name="connsiteX4-19" fmla="*/ 0 w 9144000"/>
              <a:gd name="connsiteY4-20" fmla="*/ 4026877 h 4501661"/>
              <a:gd name="connsiteX5-21" fmla="*/ 0 w 9144000"/>
              <a:gd name="connsiteY5-22" fmla="*/ 0 h 4501661"/>
              <a:gd name="connsiteX0-23" fmla="*/ 0 w 9144000"/>
              <a:gd name="connsiteY0-24" fmla="*/ 0 h 5045818"/>
              <a:gd name="connsiteX1-25" fmla="*/ 9144000 w 9144000"/>
              <a:gd name="connsiteY1-26" fmla="*/ 0 h 5045818"/>
              <a:gd name="connsiteX2-27" fmla="*/ 9144000 w 9144000"/>
              <a:gd name="connsiteY2-28" fmla="*/ 4026877 h 5045818"/>
              <a:gd name="connsiteX3-29" fmla="*/ 4677508 w 9144000"/>
              <a:gd name="connsiteY3-30" fmla="*/ 5045818 h 5045818"/>
              <a:gd name="connsiteX4-31" fmla="*/ 0 w 9144000"/>
              <a:gd name="connsiteY4-32" fmla="*/ 4026877 h 5045818"/>
              <a:gd name="connsiteX5-33" fmla="*/ 0 w 9144000"/>
              <a:gd name="connsiteY5-34" fmla="*/ 0 h 5045818"/>
              <a:gd name="connsiteX0-35" fmla="*/ 0 w 9144000"/>
              <a:gd name="connsiteY0-36" fmla="*/ 0 h 5045818"/>
              <a:gd name="connsiteX1-37" fmla="*/ 9144000 w 9144000"/>
              <a:gd name="connsiteY1-38" fmla="*/ 0 h 5045818"/>
              <a:gd name="connsiteX2-39" fmla="*/ 9144000 w 9144000"/>
              <a:gd name="connsiteY2-40" fmla="*/ 4026877 h 5045818"/>
              <a:gd name="connsiteX3-41" fmla="*/ 4585145 w 9144000"/>
              <a:gd name="connsiteY3-42" fmla="*/ 5045818 h 5045818"/>
              <a:gd name="connsiteX4-43" fmla="*/ 0 w 9144000"/>
              <a:gd name="connsiteY4-44" fmla="*/ 4026877 h 5045818"/>
              <a:gd name="connsiteX5-45" fmla="*/ 0 w 9144000"/>
              <a:gd name="connsiteY5-46" fmla="*/ 0 h 50458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9144000" h="5045818">
                <a:moveTo>
                  <a:pt x="0" y="0"/>
                </a:moveTo>
                <a:lnTo>
                  <a:pt x="9144000" y="0"/>
                </a:lnTo>
                <a:lnTo>
                  <a:pt x="9144000" y="4026877"/>
                </a:lnTo>
                <a:lnTo>
                  <a:pt x="4585145" y="5045818"/>
                </a:lnTo>
                <a:lnTo>
                  <a:pt x="0" y="4026877"/>
                </a:lnTo>
                <a:lnTo>
                  <a:pt x="0" y="0"/>
                </a:lnTo>
                <a:close/>
              </a:path>
            </a:pathLst>
          </a:custGeom>
          <a:blipFill>
            <a:blip r:embed="rId1">
              <a:duotone>
                <a:prstClr val="black"/>
                <a:schemeClr val="accent3">
                  <a:tint val="45000"/>
                  <a:satMod val="400000"/>
                </a:schemeClr>
              </a:duotone>
              <a:extLst>
                <a:ext uri="{BEBA8EAE-BF5A-486C-A8C5-ECC9F3942E4B}">
                  <a14:imgProps xmlns:a14="http://schemas.microsoft.com/office/drawing/2010/main">
                    <a14:imgLayer r:embed="rId2">
                      <a14:imgEffect>
                        <a14:artisticBlur radius="5"/>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1" fmla="*/ 0 w 9144000"/>
              <a:gd name="connsiteY0-2" fmla="*/ 0 h 4026877"/>
              <a:gd name="connsiteX1-3" fmla="*/ 9144000 w 9144000"/>
              <a:gd name="connsiteY1-4" fmla="*/ 0 h 4026877"/>
              <a:gd name="connsiteX2-5" fmla="*/ 9144000 w 9144000"/>
              <a:gd name="connsiteY2-6" fmla="*/ 4026877 h 4026877"/>
              <a:gd name="connsiteX3-7" fmla="*/ 4466492 w 9144000"/>
              <a:gd name="connsiteY3-8" fmla="*/ 4009292 h 4026877"/>
              <a:gd name="connsiteX4-9" fmla="*/ 0 w 9144000"/>
              <a:gd name="connsiteY4-10" fmla="*/ 4026877 h 4026877"/>
              <a:gd name="connsiteX5" fmla="*/ 0 w 9144000"/>
              <a:gd name="connsiteY5" fmla="*/ 0 h 4026877"/>
              <a:gd name="connsiteX0-11" fmla="*/ 0 w 9144000"/>
              <a:gd name="connsiteY0-12" fmla="*/ 0 h 4501661"/>
              <a:gd name="connsiteX1-13" fmla="*/ 9144000 w 9144000"/>
              <a:gd name="connsiteY1-14" fmla="*/ 0 h 4501661"/>
              <a:gd name="connsiteX2-15" fmla="*/ 9144000 w 9144000"/>
              <a:gd name="connsiteY2-16" fmla="*/ 4026877 h 4501661"/>
              <a:gd name="connsiteX3-17" fmla="*/ 4677508 w 9144000"/>
              <a:gd name="connsiteY3-18" fmla="*/ 4501661 h 4501661"/>
              <a:gd name="connsiteX4-19" fmla="*/ 0 w 9144000"/>
              <a:gd name="connsiteY4-20" fmla="*/ 4026877 h 4501661"/>
              <a:gd name="connsiteX5-21" fmla="*/ 0 w 9144000"/>
              <a:gd name="connsiteY5-22" fmla="*/ 0 h 4501661"/>
              <a:gd name="connsiteX0-23" fmla="*/ 0 w 9144000"/>
              <a:gd name="connsiteY0-24" fmla="*/ 0 h 5045818"/>
              <a:gd name="connsiteX1-25" fmla="*/ 9144000 w 9144000"/>
              <a:gd name="connsiteY1-26" fmla="*/ 0 h 5045818"/>
              <a:gd name="connsiteX2-27" fmla="*/ 9144000 w 9144000"/>
              <a:gd name="connsiteY2-28" fmla="*/ 4026877 h 5045818"/>
              <a:gd name="connsiteX3-29" fmla="*/ 4677508 w 9144000"/>
              <a:gd name="connsiteY3-30" fmla="*/ 5045818 h 5045818"/>
              <a:gd name="connsiteX4-31" fmla="*/ 0 w 9144000"/>
              <a:gd name="connsiteY4-32" fmla="*/ 4026877 h 5045818"/>
              <a:gd name="connsiteX5-33" fmla="*/ 0 w 9144000"/>
              <a:gd name="connsiteY5-34" fmla="*/ 0 h 5045818"/>
              <a:gd name="connsiteX0-35" fmla="*/ 0 w 9144000"/>
              <a:gd name="connsiteY0-36" fmla="*/ 0 h 5026954"/>
              <a:gd name="connsiteX1-37" fmla="*/ 9144000 w 9144000"/>
              <a:gd name="connsiteY1-38" fmla="*/ 0 h 5026954"/>
              <a:gd name="connsiteX2-39" fmla="*/ 9144000 w 9144000"/>
              <a:gd name="connsiteY2-40" fmla="*/ 4026877 h 5026954"/>
              <a:gd name="connsiteX3-41" fmla="*/ 4603617 w 9144000"/>
              <a:gd name="connsiteY3-42" fmla="*/ 5026954 h 5026954"/>
              <a:gd name="connsiteX4-43" fmla="*/ 0 w 9144000"/>
              <a:gd name="connsiteY4-44" fmla="*/ 4026877 h 5026954"/>
              <a:gd name="connsiteX5-45" fmla="*/ 0 w 9144000"/>
              <a:gd name="connsiteY5-46" fmla="*/ 0 h 50269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9144000" h="5026954">
                <a:moveTo>
                  <a:pt x="0" y="0"/>
                </a:moveTo>
                <a:lnTo>
                  <a:pt x="9144000" y="0"/>
                </a:lnTo>
                <a:lnTo>
                  <a:pt x="9144000" y="4026877"/>
                </a:lnTo>
                <a:lnTo>
                  <a:pt x="4603617" y="5026954"/>
                </a:lnTo>
                <a:lnTo>
                  <a:pt x="0" y="4026877"/>
                </a:lnTo>
                <a:lnTo>
                  <a:pt x="0" y="0"/>
                </a:lnTo>
                <a:close/>
              </a:path>
            </a:pathLst>
          </a:custGeom>
          <a:solidFill>
            <a:srgbClr val="5482A3">
              <a:alpha val="80000"/>
            </a:srgbClr>
          </a:solidFill>
          <a:ln>
            <a:noFill/>
          </a:ln>
          <a:effectLst>
            <a:outerShdw blurRad="50800" dist="76200" dir="5400000" algn="t"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TextBox 1"/>
          <p:cNvSpPr txBox="1">
            <a:spLocks noChangeArrowheads="1"/>
          </p:cNvSpPr>
          <p:nvPr/>
        </p:nvSpPr>
        <p:spPr bwMode="auto">
          <a:xfrm>
            <a:off x="210064" y="2017182"/>
            <a:ext cx="8723871" cy="1014730"/>
          </a:xfrm>
          <a:prstGeom prst="rect">
            <a:avLst/>
          </a:prstGeom>
          <a:noFill/>
          <a:ln w="9525">
            <a:noFill/>
            <a:miter lim="800000"/>
          </a:ln>
        </p:spPr>
        <p:txBody>
          <a:bodyPr wrap="square">
            <a:spAutoFit/>
          </a:bodyPr>
          <a:lstStyle/>
          <a:p>
            <a:pPr algn="ctr">
              <a:lnSpc>
                <a:spcPct val="150000"/>
              </a:lnSpc>
            </a:pPr>
            <a:r>
              <a:rPr lang="zh-CN" altLang="en-US" sz="4000" b="1" dirty="0">
                <a:latin typeface="+mn-ea"/>
              </a:rPr>
              <a:t>三、模型训练与评估</a:t>
            </a:r>
            <a:endParaRPr lang="zh-CN" altLang="en-US" sz="4000" b="1" dirty="0">
              <a:latin typeface="+mn-ea"/>
            </a:endParaRPr>
          </a:p>
        </p:txBody>
      </p:sp>
      <p:pic>
        <p:nvPicPr>
          <p:cNvPr id="5" name="图片 4"/>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385355" y="209796"/>
            <a:ext cx="3288870" cy="880947"/>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0" y="184936"/>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模型训练</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6" name="直接连接符 5"/>
          <p:cNvCxnSpPr>
            <a:endCxn id="5" idx="1"/>
          </p:cNvCxnSpPr>
          <p:nvPr/>
        </p:nvCxnSpPr>
        <p:spPr>
          <a:xfrm flipV="1">
            <a:off x="0" y="417708"/>
            <a:ext cx="0" cy="26429"/>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9144000" y="417708"/>
            <a:ext cx="0" cy="2643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54330" y="984250"/>
            <a:ext cx="8435340" cy="1130300"/>
          </a:xfrm>
          <a:prstGeom prst="rect">
            <a:avLst/>
          </a:prstGeom>
          <a:noFill/>
        </p:spPr>
        <p:txBody>
          <a:bodyPr wrap="square" rtlCol="0" anchor="t">
            <a:noAutofit/>
          </a:bodyPr>
          <a:lstStyle/>
          <a:p>
            <a:pPr marL="342900" indent="-342900">
              <a:buFont typeface="Arial" panose="020B0604020202020204" pitchFamily="34" charset="0"/>
              <a:buChar char="•"/>
            </a:pPr>
            <a:r>
              <a:rPr lang="zh-CN" altLang="en-US" sz="2000" b="1" dirty="0">
                <a:latin typeface="+mn-ea"/>
                <a:sym typeface="+mn-ea"/>
              </a:rPr>
              <a:t>数据集划分：</a:t>
            </a:r>
            <a:r>
              <a:rPr lang="zh-CN" altLang="en-US" sz="2000" dirty="0">
                <a:latin typeface="+mn-ea"/>
                <a:sym typeface="+mn-ea"/>
              </a:rPr>
              <a:t>由于经过预处理部分之后，剩余的数据量非常少，时间段长度为8小时的总数据量仅有2153条信息，下面我们开始划分训练集与测试集。</a:t>
            </a:r>
            <a:endParaRPr lang="zh-CN" altLang="en-US" sz="2000" dirty="0">
              <a:latin typeface="+mn-ea"/>
              <a:sym typeface="+mn-ea"/>
            </a:endParaRPr>
          </a:p>
          <a:p>
            <a:pPr marL="342900" indent="-342900">
              <a:buFont typeface="Arial" panose="020B0604020202020204" pitchFamily="34" charset="0"/>
              <a:buChar char="•"/>
            </a:pPr>
            <a:endParaRPr lang="zh-CN" altLang="en-US" sz="2000" dirty="0">
              <a:latin typeface="+mn-ea"/>
              <a:sym typeface="+mn-ea"/>
            </a:endParaRPr>
          </a:p>
          <a:p>
            <a:pPr marL="342900" indent="-342900">
              <a:buFont typeface="Arial" panose="020B0604020202020204" pitchFamily="34" charset="0"/>
              <a:buChar char="•"/>
            </a:pPr>
            <a:r>
              <a:rPr lang="zh-CN" altLang="en-US" sz="2000" dirty="0">
                <a:latin typeface="+mn-ea"/>
                <a:sym typeface="+mn-ea"/>
              </a:rPr>
              <a:t>我们分别以时间段长度分别为</a:t>
            </a:r>
            <a:r>
              <a:rPr lang="en-US" altLang="zh-CN" sz="2000" dirty="0">
                <a:latin typeface="+mn-ea"/>
                <a:sym typeface="+mn-ea"/>
              </a:rPr>
              <a:t>4h</a:t>
            </a:r>
            <a:r>
              <a:rPr lang="zh-CN" altLang="en-US" sz="2000" dirty="0">
                <a:latin typeface="+mn-ea"/>
                <a:sym typeface="+mn-ea"/>
              </a:rPr>
              <a:t>，</a:t>
            </a:r>
            <a:r>
              <a:rPr lang="en-US" altLang="zh-CN" sz="2000" dirty="0">
                <a:latin typeface="+mn-ea"/>
                <a:sym typeface="+mn-ea"/>
              </a:rPr>
              <a:t>8h</a:t>
            </a:r>
            <a:r>
              <a:rPr lang="zh-CN" altLang="en-US" sz="2000" dirty="0">
                <a:latin typeface="+mn-ea"/>
                <a:sym typeface="+mn-ea"/>
              </a:rPr>
              <a:t>，</a:t>
            </a:r>
            <a:r>
              <a:rPr lang="en-US" altLang="zh-CN" sz="2000" dirty="0">
                <a:latin typeface="+mn-ea"/>
                <a:sym typeface="+mn-ea"/>
              </a:rPr>
              <a:t>12h</a:t>
            </a:r>
            <a:r>
              <a:rPr lang="zh-CN" altLang="en-US" sz="2000" dirty="0">
                <a:latin typeface="+mn-ea"/>
                <a:sym typeface="+mn-ea"/>
              </a:rPr>
              <a:t>对原数据集进行前向插补。再进行临近填充后，我们试图用前</a:t>
            </a:r>
            <a:r>
              <a:rPr lang="en-US" altLang="zh-CN" sz="2000" dirty="0">
                <a:latin typeface="+mn-ea"/>
                <a:sym typeface="+mn-ea"/>
              </a:rPr>
              <a:t>i</a:t>
            </a:r>
            <a:r>
              <a:rPr lang="zh-CN" altLang="en-US" sz="2000" dirty="0">
                <a:latin typeface="+mn-ea"/>
                <a:sym typeface="+mn-ea"/>
              </a:rPr>
              <a:t>个时间段的数据来预测后一个时间段的数据，这样得到的数据集分别记为</a:t>
            </a:r>
            <a:r>
              <a:rPr lang="en-US" altLang="zh-CN" sz="2000" dirty="0">
                <a:latin typeface="+mn-ea"/>
                <a:sym typeface="+mn-ea"/>
              </a:rPr>
              <a:t>A4_i</a:t>
            </a:r>
            <a:r>
              <a:rPr lang="zh-CN" altLang="en-US" sz="2000" dirty="0">
                <a:latin typeface="+mn-ea"/>
                <a:sym typeface="+mn-ea"/>
              </a:rPr>
              <a:t>，</a:t>
            </a:r>
            <a:r>
              <a:rPr lang="en-US" altLang="zh-CN" sz="2000" dirty="0">
                <a:latin typeface="+mn-ea"/>
                <a:sym typeface="+mn-ea"/>
              </a:rPr>
              <a:t>A8_i</a:t>
            </a:r>
            <a:r>
              <a:rPr lang="zh-CN" altLang="en-US" sz="2000" dirty="0">
                <a:latin typeface="+mn-ea"/>
                <a:sym typeface="+mn-ea"/>
              </a:rPr>
              <a:t>，</a:t>
            </a:r>
            <a:r>
              <a:rPr lang="en-US" altLang="zh-CN" sz="2000" dirty="0">
                <a:latin typeface="+mn-ea"/>
                <a:sym typeface="+mn-ea"/>
              </a:rPr>
              <a:t>A12_i</a:t>
            </a:r>
            <a:r>
              <a:rPr lang="zh-CN" altLang="en-US" sz="2000" dirty="0">
                <a:latin typeface="+mn-ea"/>
                <a:sym typeface="+mn-ea"/>
              </a:rPr>
              <a:t>，</a:t>
            </a:r>
            <a:r>
              <a:rPr lang="en-US" altLang="zh-CN" sz="2000" dirty="0">
                <a:latin typeface="+mn-ea"/>
                <a:sym typeface="+mn-ea"/>
              </a:rPr>
              <a:t>i=1</a:t>
            </a:r>
            <a:r>
              <a:rPr lang="zh-CN" altLang="en-US" sz="2000" dirty="0">
                <a:latin typeface="+mn-ea"/>
                <a:sym typeface="+mn-ea"/>
              </a:rPr>
              <a:t>，</a:t>
            </a:r>
            <a:r>
              <a:rPr lang="en-US" altLang="zh-CN" sz="2000" dirty="0">
                <a:latin typeface="+mn-ea"/>
                <a:sym typeface="+mn-ea"/>
              </a:rPr>
              <a:t>2</a:t>
            </a:r>
            <a:r>
              <a:rPr lang="zh-CN" altLang="en-US" sz="2000" dirty="0">
                <a:latin typeface="+mn-ea"/>
                <a:sym typeface="+mn-ea"/>
              </a:rPr>
              <a:t>，</a:t>
            </a:r>
            <a:r>
              <a:rPr lang="en-US" altLang="zh-CN" sz="2000" dirty="0">
                <a:latin typeface="+mn-ea"/>
                <a:sym typeface="+mn-ea"/>
              </a:rPr>
              <a:t>3</a:t>
            </a:r>
            <a:r>
              <a:rPr lang="zh-CN" altLang="en-US" sz="2000" dirty="0">
                <a:latin typeface="+mn-ea"/>
                <a:sym typeface="+mn-ea"/>
              </a:rPr>
              <a:t>，</a:t>
            </a:r>
            <a:r>
              <a:rPr lang="en-US" altLang="zh-CN" sz="2000" dirty="0">
                <a:latin typeface="+mn-ea"/>
                <a:sym typeface="+mn-ea"/>
              </a:rPr>
              <a:t>4</a:t>
            </a:r>
            <a:r>
              <a:rPr lang="zh-CN" altLang="en-US" sz="2000" dirty="0">
                <a:latin typeface="+mn-ea"/>
                <a:sym typeface="+mn-ea"/>
              </a:rPr>
              <a:t>。其中</a:t>
            </a:r>
            <a:r>
              <a:rPr lang="en-US" altLang="zh-CN" sz="2000" dirty="0">
                <a:latin typeface="+mn-ea"/>
                <a:sym typeface="+mn-ea"/>
              </a:rPr>
              <a:t>i</a:t>
            </a:r>
            <a:r>
              <a:rPr lang="zh-CN" altLang="en-US" sz="2000" dirty="0">
                <a:latin typeface="+mn-ea"/>
                <a:sym typeface="+mn-ea"/>
              </a:rPr>
              <a:t>被称为</a:t>
            </a:r>
            <a:r>
              <a:rPr lang="zh-CN" altLang="en-US" sz="2000" b="1" dirty="0">
                <a:latin typeface="+mn-ea"/>
                <a:sym typeface="+mn-ea"/>
              </a:rPr>
              <a:t>时段序列长度。</a:t>
            </a:r>
            <a:endParaRPr lang="zh-CN" altLang="en-US" sz="2000" dirty="0">
              <a:latin typeface="+mn-ea"/>
              <a:sym typeface="+mn-ea"/>
            </a:endParaRPr>
          </a:p>
          <a:p>
            <a:pPr marL="342900" indent="-342900">
              <a:buFont typeface="Arial" panose="020B0604020202020204" pitchFamily="34" charset="0"/>
              <a:buChar char="•"/>
            </a:pPr>
            <a:endParaRPr lang="zh-CN" altLang="en-US" sz="2000" dirty="0">
              <a:latin typeface="+mn-ea"/>
              <a:sym typeface="+mn-ea"/>
            </a:endParaRPr>
          </a:p>
          <a:p>
            <a:pPr marL="342900" indent="-342900">
              <a:buFont typeface="Arial" panose="020B0604020202020204" pitchFamily="34" charset="0"/>
              <a:buChar char="•"/>
            </a:pPr>
            <a:r>
              <a:rPr lang="zh-CN" altLang="en-US" sz="2000" dirty="0">
                <a:latin typeface="+mn-ea"/>
                <a:sym typeface="+mn-ea"/>
              </a:rPr>
              <a:t>将制作好的数据集按照</a:t>
            </a:r>
            <a:r>
              <a:rPr lang="en-US" altLang="zh-CN" sz="2000" dirty="0">
                <a:latin typeface="+mn-ea"/>
                <a:sym typeface="+mn-ea"/>
              </a:rPr>
              <a:t>4:1</a:t>
            </a:r>
            <a:r>
              <a:rPr lang="zh-CN" altLang="en-US" sz="2000" dirty="0">
                <a:latin typeface="+mn-ea"/>
                <a:sym typeface="+mn-ea"/>
              </a:rPr>
              <a:t>分层抽样划分为训练集与测试集. 每个数据集划分结果如下（以时</a:t>
            </a:r>
            <a:r>
              <a:rPr lang="zh-CN" sz="2000" dirty="0">
                <a:latin typeface="+mn-ea"/>
                <a:sym typeface="+mn-ea"/>
              </a:rPr>
              <a:t>段序列长度为</a:t>
            </a:r>
            <a:r>
              <a:rPr lang="en-US" altLang="zh-CN" sz="2000" dirty="0">
                <a:latin typeface="+mn-ea"/>
                <a:sym typeface="+mn-ea"/>
              </a:rPr>
              <a:t>3</a:t>
            </a:r>
            <a:r>
              <a:rPr lang="zh-CN" altLang="en-US" sz="2000" dirty="0">
                <a:latin typeface="+mn-ea"/>
                <a:sym typeface="+mn-ea"/>
              </a:rPr>
              <a:t>为例子）：</a:t>
            </a:r>
            <a:endParaRPr lang="zh-CN" altLang="en-US" sz="2000" dirty="0">
              <a:latin typeface="+mn-ea"/>
              <a:sym typeface="+mn-ea"/>
            </a:endParaRPr>
          </a:p>
        </p:txBody>
      </p:sp>
      <p:graphicFrame>
        <p:nvGraphicFramePr>
          <p:cNvPr id="14" name="表格 14"/>
          <p:cNvGraphicFramePr>
            <a:graphicFrameLocks noGrp="1"/>
          </p:cNvGraphicFramePr>
          <p:nvPr/>
        </p:nvGraphicFramePr>
        <p:xfrm>
          <a:off x="1292732" y="4755125"/>
          <a:ext cx="8240395" cy="1866900"/>
        </p:xfrm>
        <a:graphic>
          <a:graphicData uri="http://schemas.openxmlformats.org/drawingml/2006/table">
            <a:tbl>
              <a:tblPr firstRow="1" bandRow="1">
                <a:tableStyleId>{7DF18680-E054-41AD-8BC1-D1AEF772440D}</a:tableStyleId>
              </a:tblPr>
              <a:tblGrid>
                <a:gridCol w="1372870"/>
                <a:gridCol w="892008"/>
                <a:gridCol w="940435"/>
                <a:gridCol w="798830"/>
                <a:gridCol w="1172210"/>
                <a:gridCol w="1382224"/>
              </a:tblGrid>
              <a:tr h="377190">
                <a:tc>
                  <a:txBody>
                    <a:bodyPr/>
                    <a:p>
                      <a:pPr algn="ctr"/>
                      <a:r>
                        <a:rPr lang="zh-CN" altLang="en-US" sz="1800" dirty="0">
                          <a:latin typeface="+mn-ea"/>
                          <a:ea typeface="+mn-ea"/>
                        </a:rPr>
                        <a:t>数据集名称</a:t>
                      </a:r>
                      <a:endParaRPr lang="en-US" altLang="zh-CN" sz="1800" dirty="0">
                        <a:latin typeface="+mn-ea"/>
                        <a:ea typeface="+mn-ea"/>
                      </a:endParaRPr>
                    </a:p>
                  </a:txBody>
                  <a:tcPr/>
                </a:tc>
                <a:tc>
                  <a:txBody>
                    <a:bodyPr/>
                    <a:p>
                      <a:pPr algn="ctr"/>
                      <a:r>
                        <a:rPr lang="zh-CN" altLang="en-US" sz="1800" dirty="0">
                          <a:latin typeface="+mn-ea"/>
                          <a:ea typeface="+mn-ea"/>
                        </a:rPr>
                        <a:t>训练集</a:t>
                      </a:r>
                      <a:endParaRPr lang="zh-CN" altLang="en-US" sz="1800" dirty="0">
                        <a:latin typeface="+mn-ea"/>
                        <a:ea typeface="+mn-ea"/>
                      </a:endParaRPr>
                    </a:p>
                  </a:txBody>
                  <a:tcPr/>
                </a:tc>
                <a:tc>
                  <a:txBody>
                    <a:bodyPr/>
                    <a:p>
                      <a:pPr algn="ctr"/>
                      <a:r>
                        <a:rPr lang="zh-CN" altLang="en-US" sz="1800" dirty="0">
                          <a:latin typeface="+mn-ea"/>
                          <a:ea typeface="+mn-ea"/>
                        </a:rPr>
                        <a:t>测试集</a:t>
                      </a:r>
                      <a:endParaRPr lang="zh-CN" altLang="en-US" sz="1800" dirty="0">
                        <a:latin typeface="+mn-ea"/>
                        <a:ea typeface="+mn-ea"/>
                      </a:endParaRPr>
                    </a:p>
                  </a:txBody>
                  <a:tcPr/>
                </a:tc>
                <a:tc>
                  <a:txBody>
                    <a:bodyPr/>
                    <a:p>
                      <a:pPr algn="ctr">
                        <a:buNone/>
                      </a:pPr>
                      <a:r>
                        <a:rPr lang="zh-CN" altLang="en-US" sz="1800" dirty="0">
                          <a:latin typeface="+mn-ea"/>
                          <a:ea typeface="+mn-ea"/>
                        </a:rPr>
                        <a:t>总计</a:t>
                      </a:r>
                      <a:endParaRPr lang="zh-CN" altLang="en-US" sz="1800" dirty="0">
                        <a:latin typeface="+mn-ea"/>
                        <a:ea typeface="+mn-ea"/>
                      </a:endParaRPr>
                    </a:p>
                  </a:txBody>
                  <a:tcPr/>
                </a:tc>
                <a:tc>
                  <a:txBody>
                    <a:bodyPr/>
                    <a:p>
                      <a:pPr algn="ctr">
                        <a:buNone/>
                      </a:pPr>
                      <a:r>
                        <a:rPr lang="en-US" altLang="zh-CN" sz="1800" dirty="0">
                          <a:latin typeface="+mn-ea"/>
                          <a:ea typeface="+mn-ea"/>
                        </a:rPr>
                        <a:t>SIC</a:t>
                      </a:r>
                      <a:r>
                        <a:rPr lang="zh-CN" altLang="en-US" sz="1800" dirty="0">
                          <a:latin typeface="+mn-ea"/>
                          <a:ea typeface="+mn-ea"/>
                        </a:rPr>
                        <a:t>占比</a:t>
                      </a:r>
                      <a:endParaRPr lang="zh-CN" altLang="en-US" sz="1800" dirty="0">
                        <a:latin typeface="+mn-ea"/>
                        <a:ea typeface="+mn-ea"/>
                      </a:endParaRPr>
                    </a:p>
                  </a:txBody>
                  <a:tcPr/>
                </a:tc>
                <a:tc>
                  <a:txBody>
                    <a:bodyPr/>
                    <a:p>
                      <a:pPr algn="ctr">
                        <a:buNone/>
                      </a:pPr>
                      <a:r>
                        <a:rPr lang="en-US" altLang="zh-CN" sz="1800" dirty="0">
                          <a:latin typeface="+mn-ea"/>
                          <a:ea typeface="+mn-ea"/>
                        </a:rPr>
                        <a:t>DIC</a:t>
                      </a:r>
                      <a:r>
                        <a:rPr lang="zh-CN" altLang="en-US" sz="1800" dirty="0">
                          <a:latin typeface="+mn-ea"/>
                          <a:ea typeface="+mn-ea"/>
                        </a:rPr>
                        <a:t>占比</a:t>
                      </a:r>
                      <a:endParaRPr lang="zh-CN" altLang="en-US" sz="1800" dirty="0">
                        <a:latin typeface="+mn-ea"/>
                        <a:ea typeface="+mn-ea"/>
                      </a:endParaRPr>
                    </a:p>
                  </a:txBody>
                  <a:tcPr/>
                </a:tc>
              </a:tr>
              <a:tr h="377190">
                <a:tc>
                  <a:txBody>
                    <a:bodyPr/>
                    <a:p>
                      <a:pPr algn="ctr">
                        <a:buNone/>
                      </a:pPr>
                      <a:r>
                        <a:rPr lang="en-US" altLang="zh-CN" sz="1800" dirty="0">
                          <a:latin typeface="+mn-ea"/>
                          <a:ea typeface="+mn-ea"/>
                        </a:rPr>
                        <a:t>A4_3</a:t>
                      </a:r>
                      <a:endParaRPr lang="en-US" altLang="zh-CN" sz="1800" dirty="0">
                        <a:latin typeface="+mn-ea"/>
                        <a:ea typeface="+mn-ea"/>
                      </a:endParaRPr>
                    </a:p>
                  </a:txBody>
                  <a:tcPr/>
                </a:tc>
                <a:tc>
                  <a:txBody>
                    <a:bodyPr/>
                    <a:p>
                      <a:pPr algn="ctr">
                        <a:buNone/>
                      </a:pPr>
                      <a:r>
                        <a:rPr lang="en-US" altLang="zh-CN" sz="1800" dirty="0">
                          <a:latin typeface="+mn-ea"/>
                          <a:ea typeface="+mn-ea"/>
                        </a:rPr>
                        <a:t>208</a:t>
                      </a:r>
                      <a:endParaRPr lang="en-US" altLang="zh-CN" sz="1800" dirty="0">
                        <a:latin typeface="+mn-ea"/>
                        <a:ea typeface="+mn-ea"/>
                      </a:endParaRPr>
                    </a:p>
                  </a:txBody>
                  <a:tcPr/>
                </a:tc>
                <a:tc>
                  <a:txBody>
                    <a:bodyPr/>
                    <a:p>
                      <a:pPr algn="ctr">
                        <a:buNone/>
                      </a:pPr>
                      <a:r>
                        <a:rPr lang="en-US" altLang="zh-CN" sz="1800" dirty="0">
                          <a:latin typeface="+mn-ea"/>
                          <a:ea typeface="+mn-ea"/>
                        </a:rPr>
                        <a:t>53</a:t>
                      </a:r>
                      <a:endParaRPr lang="en-US" altLang="zh-CN" sz="1800" dirty="0">
                        <a:latin typeface="+mn-ea"/>
                        <a:ea typeface="+mn-ea"/>
                      </a:endParaRPr>
                    </a:p>
                  </a:txBody>
                  <a:tcPr/>
                </a:tc>
                <a:tc>
                  <a:txBody>
                    <a:bodyPr/>
                    <a:p>
                      <a:pPr algn="ctr">
                        <a:buNone/>
                      </a:pPr>
                      <a:r>
                        <a:rPr lang="en-US" altLang="zh-CN" sz="1800" dirty="0">
                          <a:latin typeface="Arial" panose="020B0604020202020204" pitchFamily="34" charset="0"/>
                          <a:ea typeface="+mn-ea"/>
                        </a:rPr>
                        <a:t>261</a:t>
                      </a:r>
                      <a:endParaRPr lang="en-US" altLang="zh-CN" sz="1800" dirty="0">
                        <a:latin typeface="Arial" panose="020B0604020202020204" pitchFamily="34" charset="0"/>
                        <a:ea typeface="+mn-ea"/>
                      </a:endParaRPr>
                    </a:p>
                  </a:txBody>
                  <a:tcPr/>
                </a:tc>
                <a:tc>
                  <a:txBody>
                    <a:bodyPr/>
                    <a:p>
                      <a:pPr algn="ctr">
                        <a:buNone/>
                      </a:pPr>
                      <a:r>
                        <a:rPr lang="en-US" altLang="zh-CN" sz="1800" dirty="0">
                          <a:latin typeface="Arial" panose="020B0604020202020204" pitchFamily="34" charset="0"/>
                          <a:ea typeface="+mn-ea"/>
                        </a:rPr>
                        <a:t>93.87%</a:t>
                      </a:r>
                      <a:endParaRPr lang="en-US" altLang="zh-CN" sz="1800" dirty="0">
                        <a:latin typeface="Arial" panose="020B0604020202020204" pitchFamily="34" charset="0"/>
                        <a:ea typeface="+mn-ea"/>
                      </a:endParaRPr>
                    </a:p>
                  </a:txBody>
                  <a:tcPr/>
                </a:tc>
                <a:tc>
                  <a:txBody>
                    <a:bodyPr/>
                    <a:p>
                      <a:pPr algn="ctr">
                        <a:buNone/>
                      </a:pPr>
                      <a:r>
                        <a:rPr lang="en-US" altLang="zh-CN" sz="1800" dirty="0">
                          <a:latin typeface="Arial" panose="020B0604020202020204" pitchFamily="34" charset="0"/>
                          <a:ea typeface="+mn-ea"/>
                        </a:rPr>
                        <a:t>78.93%</a:t>
                      </a:r>
                      <a:endParaRPr lang="en-US" altLang="zh-CN" sz="1800" dirty="0">
                        <a:latin typeface="Arial" panose="020B0604020202020204" pitchFamily="34" charset="0"/>
                        <a:ea typeface="+mn-ea"/>
                      </a:endParaRPr>
                    </a:p>
                  </a:txBody>
                  <a:tcPr/>
                </a:tc>
              </a:tr>
              <a:tr h="370840">
                <a:tc>
                  <a:txBody>
                    <a:bodyPr/>
                    <a:p>
                      <a:pPr algn="ctr">
                        <a:buNone/>
                      </a:pPr>
                      <a:r>
                        <a:rPr lang="en-US" altLang="zh-CN" sz="1800" dirty="0">
                          <a:latin typeface="+mn-ea"/>
                          <a:ea typeface="+mn-ea"/>
                        </a:rPr>
                        <a:t>A8_3</a:t>
                      </a:r>
                      <a:endParaRPr lang="en-US" altLang="zh-CN" sz="1800" dirty="0">
                        <a:latin typeface="+mn-ea"/>
                        <a:ea typeface="+mn-ea"/>
                      </a:endParaRPr>
                    </a:p>
                  </a:txBody>
                  <a:tcPr/>
                </a:tc>
                <a:tc>
                  <a:txBody>
                    <a:bodyPr/>
                    <a:p>
                      <a:pPr algn="ctr">
                        <a:buNone/>
                      </a:pPr>
                      <a:r>
                        <a:rPr lang="en-US" altLang="zh-CN" sz="1800" dirty="0">
                          <a:latin typeface="+mn-ea"/>
                          <a:ea typeface="+mn-ea"/>
                        </a:rPr>
                        <a:t>579</a:t>
                      </a:r>
                      <a:endParaRPr lang="en-US" altLang="zh-CN" sz="1800" dirty="0">
                        <a:latin typeface="+mn-ea"/>
                        <a:ea typeface="+mn-ea"/>
                      </a:endParaRPr>
                    </a:p>
                  </a:txBody>
                  <a:tcPr/>
                </a:tc>
                <a:tc>
                  <a:txBody>
                    <a:bodyPr/>
                    <a:p>
                      <a:pPr algn="ctr">
                        <a:buNone/>
                      </a:pPr>
                      <a:r>
                        <a:rPr lang="en-US" altLang="zh-CN" sz="1800" dirty="0">
                          <a:latin typeface="+mn-ea"/>
                          <a:ea typeface="+mn-ea"/>
                        </a:rPr>
                        <a:t>145</a:t>
                      </a:r>
                      <a:endParaRPr lang="en-US" altLang="zh-CN" sz="1800" dirty="0">
                        <a:latin typeface="+mn-ea"/>
                        <a:ea typeface="+mn-ea"/>
                      </a:endParaRPr>
                    </a:p>
                  </a:txBody>
                  <a:tcPr/>
                </a:tc>
                <a:tc>
                  <a:txBody>
                    <a:bodyPr/>
                    <a:p>
                      <a:pPr algn="ctr">
                        <a:buNone/>
                      </a:pPr>
                      <a:r>
                        <a:rPr lang="en-US" altLang="zh-CN" sz="1800" dirty="0">
                          <a:latin typeface="+mn-ea"/>
                          <a:ea typeface="+mn-ea"/>
                        </a:rPr>
                        <a:t>724</a:t>
                      </a:r>
                      <a:endParaRPr lang="en-US" altLang="zh-CN" sz="1800" dirty="0">
                        <a:latin typeface="+mn-ea"/>
                        <a:ea typeface="+mn-ea"/>
                      </a:endParaRPr>
                    </a:p>
                  </a:txBody>
                  <a:tcPr/>
                </a:tc>
                <a:tc>
                  <a:txBody>
                    <a:bodyPr/>
                    <a:p>
                      <a:pPr algn="ctr">
                        <a:buNone/>
                      </a:pPr>
                      <a:r>
                        <a:rPr lang="en-US" altLang="zh-CN" sz="1800" dirty="0">
                          <a:latin typeface="+mn-ea"/>
                          <a:ea typeface="+mn-ea"/>
                        </a:rPr>
                        <a:t>89.36%</a:t>
                      </a:r>
                      <a:endParaRPr lang="en-US" altLang="zh-CN" sz="1800" dirty="0">
                        <a:latin typeface="+mn-ea"/>
                        <a:ea typeface="+mn-ea"/>
                      </a:endParaRPr>
                    </a:p>
                  </a:txBody>
                  <a:tcPr/>
                </a:tc>
                <a:tc>
                  <a:txBody>
                    <a:bodyPr/>
                    <a:p>
                      <a:pPr algn="ctr">
                        <a:buNone/>
                      </a:pPr>
                      <a:r>
                        <a:rPr lang="en-US" altLang="zh-CN" sz="1800" dirty="0">
                          <a:latin typeface="+mn-ea"/>
                          <a:ea typeface="+mn-ea"/>
                        </a:rPr>
                        <a:t>68.23%</a:t>
                      </a:r>
                      <a:endParaRPr lang="en-US" altLang="zh-CN" sz="1800" dirty="0">
                        <a:latin typeface="+mn-ea"/>
                        <a:ea typeface="+mn-ea"/>
                      </a:endParaRPr>
                    </a:p>
                  </a:txBody>
                  <a:tcPr/>
                </a:tc>
              </a:tr>
              <a:tr h="370840">
                <a:tc>
                  <a:txBody>
                    <a:bodyPr/>
                    <a:p>
                      <a:pPr algn="ctr">
                        <a:buNone/>
                      </a:pPr>
                      <a:r>
                        <a:rPr lang="en-US" altLang="zh-CN" sz="1800" dirty="0">
                          <a:latin typeface="+mn-ea"/>
                          <a:ea typeface="+mn-ea"/>
                        </a:rPr>
                        <a:t>A12_3</a:t>
                      </a:r>
                      <a:endParaRPr lang="en-US" altLang="zh-CN" sz="1800" dirty="0">
                        <a:latin typeface="+mn-ea"/>
                        <a:ea typeface="+mn-ea"/>
                      </a:endParaRPr>
                    </a:p>
                  </a:txBody>
                  <a:tcPr/>
                </a:tc>
                <a:tc>
                  <a:txBody>
                    <a:bodyPr/>
                    <a:p>
                      <a:pPr algn="ctr">
                        <a:buNone/>
                      </a:pPr>
                      <a:r>
                        <a:rPr lang="en-US" altLang="zh-CN" sz="1800" dirty="0">
                          <a:latin typeface="+mn-ea"/>
                          <a:ea typeface="+mn-ea"/>
                        </a:rPr>
                        <a:t>387</a:t>
                      </a:r>
                      <a:endParaRPr lang="en-US" altLang="zh-CN" sz="1800" dirty="0">
                        <a:latin typeface="+mn-ea"/>
                        <a:ea typeface="+mn-ea"/>
                      </a:endParaRPr>
                    </a:p>
                  </a:txBody>
                  <a:tcPr/>
                </a:tc>
                <a:tc>
                  <a:txBody>
                    <a:bodyPr/>
                    <a:p>
                      <a:pPr algn="ctr">
                        <a:buNone/>
                      </a:pPr>
                      <a:r>
                        <a:rPr lang="en-US" altLang="zh-CN" sz="1800" dirty="0">
                          <a:latin typeface="+mn-ea"/>
                          <a:ea typeface="+mn-ea"/>
                        </a:rPr>
                        <a:t>97</a:t>
                      </a:r>
                      <a:endParaRPr lang="en-US" altLang="zh-CN" sz="1800" dirty="0">
                        <a:latin typeface="+mn-ea"/>
                        <a:ea typeface="+mn-ea"/>
                      </a:endParaRPr>
                    </a:p>
                  </a:txBody>
                  <a:tcPr/>
                </a:tc>
                <a:tc>
                  <a:txBody>
                    <a:bodyPr/>
                    <a:p>
                      <a:pPr algn="ctr">
                        <a:buNone/>
                      </a:pPr>
                      <a:r>
                        <a:rPr lang="en-US" altLang="zh-CN" sz="1800" dirty="0">
                          <a:latin typeface="+mn-ea"/>
                          <a:ea typeface="+mn-ea"/>
                        </a:rPr>
                        <a:t>484</a:t>
                      </a:r>
                      <a:endParaRPr lang="en-US" altLang="zh-CN" sz="1800" dirty="0">
                        <a:latin typeface="+mn-ea"/>
                        <a:ea typeface="+mn-ea"/>
                      </a:endParaRPr>
                    </a:p>
                  </a:txBody>
                  <a:tcPr/>
                </a:tc>
                <a:tc>
                  <a:txBody>
                    <a:bodyPr/>
                    <a:p>
                      <a:pPr algn="ctr">
                        <a:buNone/>
                      </a:pPr>
                      <a:r>
                        <a:rPr lang="en-US" altLang="zh-CN" sz="1800" dirty="0">
                          <a:latin typeface="+mn-ea"/>
                          <a:ea typeface="+mn-ea"/>
                        </a:rPr>
                        <a:t>89.46%</a:t>
                      </a:r>
                      <a:endParaRPr lang="en-US" altLang="zh-CN" sz="1800" dirty="0">
                        <a:latin typeface="+mn-ea"/>
                        <a:ea typeface="+mn-ea"/>
                      </a:endParaRPr>
                    </a:p>
                  </a:txBody>
                  <a:tcPr/>
                </a:tc>
                <a:tc>
                  <a:txBody>
                    <a:bodyPr/>
                    <a:p>
                      <a:pPr algn="ctr">
                        <a:buNone/>
                      </a:pPr>
                      <a:r>
                        <a:rPr lang="en-US" altLang="zh-CN" sz="1800" dirty="0">
                          <a:latin typeface="+mn-ea"/>
                          <a:ea typeface="+mn-ea"/>
                        </a:rPr>
                        <a:t>67.98%</a:t>
                      </a:r>
                      <a:endParaRPr lang="en-US" altLang="zh-CN" sz="1800" dirty="0">
                        <a:latin typeface="+mn-ea"/>
                        <a:ea typeface="+mn-ea"/>
                      </a:endParaRPr>
                    </a:p>
                  </a:txBody>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模型训练</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429260" y="1062355"/>
            <a:ext cx="8285480" cy="1630045"/>
          </a:xfrm>
          <a:prstGeom prst="rect">
            <a:avLst/>
          </a:prstGeom>
          <a:noFill/>
        </p:spPr>
        <p:txBody>
          <a:bodyPr wrap="square" rtlCol="0" anchor="t">
            <a:spAutoFit/>
          </a:bodyPr>
          <a:p>
            <a:pPr marL="285750" indent="-285750">
              <a:buFont typeface="Arial" panose="020B0604020202020204" pitchFamily="34" charset="0"/>
              <a:buChar char="•"/>
            </a:pPr>
            <a:r>
              <a:rPr lang="zh-CN" altLang="en-US" sz="2000" b="1"/>
              <a:t>模型训练：</a:t>
            </a:r>
            <a:r>
              <a:rPr lang="zh-CN" altLang="en-US" sz="2000"/>
              <a:t>我们的目标是想找到在预测</a:t>
            </a:r>
            <a:r>
              <a:rPr lang="en-US" altLang="zh-CN" sz="2000"/>
              <a:t>DIC</a:t>
            </a:r>
            <a:r>
              <a:rPr lang="zh-CN" altLang="en-US" sz="2000"/>
              <a:t>以及</a:t>
            </a:r>
            <a:r>
              <a:rPr lang="en-US" altLang="zh-CN" sz="2000"/>
              <a:t>SIC</a:t>
            </a:r>
            <a:r>
              <a:rPr lang="zh-CN" altLang="en-US" sz="2000"/>
              <a:t>时，最优的时间段长度、时段序列长度以及适合的机器学习算法。由于数据量较小，我们使用了5种机器学习算法，分别为随机梯度下降优化的线性模型（SGD）、SVM模型（SVC）、决策树、随机森林、K近邻（KNN），使用了如下三个评估指标：</a:t>
            </a:r>
            <a:endParaRPr lang="zh-CN" altLang="en-US" sz="2000"/>
          </a:p>
        </p:txBody>
      </p:sp>
      <p:grpSp>
        <p:nvGrpSpPr>
          <p:cNvPr id="14" name="组合 13"/>
          <p:cNvGrpSpPr/>
          <p:nvPr/>
        </p:nvGrpSpPr>
        <p:grpSpPr>
          <a:xfrm>
            <a:off x="613625" y="3230493"/>
            <a:ext cx="827665" cy="231236"/>
            <a:chOff x="1036848" y="2888061"/>
            <a:chExt cx="827665" cy="231236"/>
          </a:xfrm>
        </p:grpSpPr>
        <p:sp>
          <p:nvSpPr>
            <p:cNvPr id="15" name="椭圆 14"/>
            <p:cNvSpPr>
              <a:spLocks noChangeAspect="1"/>
            </p:cNvSpPr>
            <p:nvPr/>
          </p:nvSpPr>
          <p:spPr>
            <a:xfrm>
              <a:off x="1720513" y="2888061"/>
              <a:ext cx="144000" cy="144000"/>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16" name="直接连接符 15"/>
            <p:cNvCxnSpPr>
              <a:endCxn id="15" idx="2"/>
            </p:cNvCxnSpPr>
            <p:nvPr/>
          </p:nvCxnSpPr>
          <p:spPr>
            <a:xfrm>
              <a:off x="1234656" y="2960061"/>
              <a:ext cx="485857" cy="0"/>
            </a:xfrm>
            <a:prstGeom prst="line">
              <a:avLst/>
            </a:prstGeom>
            <a:ln w="2222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1036848" y="2960061"/>
              <a:ext cx="197808" cy="159236"/>
            </a:xfrm>
            <a:prstGeom prst="line">
              <a:avLst/>
            </a:prstGeom>
            <a:ln w="2222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8" name="组合 17"/>
          <p:cNvGrpSpPr/>
          <p:nvPr/>
        </p:nvGrpSpPr>
        <p:grpSpPr>
          <a:xfrm>
            <a:off x="613131" y="4181113"/>
            <a:ext cx="827665" cy="231236"/>
            <a:chOff x="1036848" y="2888061"/>
            <a:chExt cx="827665" cy="231236"/>
          </a:xfrm>
        </p:grpSpPr>
        <p:sp>
          <p:nvSpPr>
            <p:cNvPr id="20" name="椭圆 19"/>
            <p:cNvSpPr>
              <a:spLocks noChangeAspect="1"/>
            </p:cNvSpPr>
            <p:nvPr/>
          </p:nvSpPr>
          <p:spPr>
            <a:xfrm>
              <a:off x="1720513" y="2888061"/>
              <a:ext cx="144000" cy="144000"/>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1" name="直接连接符 20"/>
            <p:cNvCxnSpPr>
              <a:endCxn id="20" idx="2"/>
            </p:cNvCxnSpPr>
            <p:nvPr/>
          </p:nvCxnSpPr>
          <p:spPr>
            <a:xfrm>
              <a:off x="1234656" y="2960061"/>
              <a:ext cx="485857" cy="0"/>
            </a:xfrm>
            <a:prstGeom prst="line">
              <a:avLst/>
            </a:prstGeom>
            <a:ln w="2222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1036848" y="2959153"/>
              <a:ext cx="197808" cy="160144"/>
            </a:xfrm>
            <a:prstGeom prst="line">
              <a:avLst/>
            </a:prstGeom>
            <a:ln w="2222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a:xfrm>
            <a:off x="613303" y="5173125"/>
            <a:ext cx="827665" cy="231236"/>
            <a:chOff x="1036848" y="2888061"/>
            <a:chExt cx="827665" cy="231236"/>
          </a:xfrm>
        </p:grpSpPr>
        <p:sp>
          <p:nvSpPr>
            <p:cNvPr id="24" name="椭圆 23"/>
            <p:cNvSpPr>
              <a:spLocks noChangeAspect="1"/>
            </p:cNvSpPr>
            <p:nvPr/>
          </p:nvSpPr>
          <p:spPr>
            <a:xfrm>
              <a:off x="1720513" y="2888061"/>
              <a:ext cx="144000" cy="144000"/>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5" name="直接连接符 24"/>
            <p:cNvCxnSpPr>
              <a:endCxn id="24" idx="2"/>
            </p:cNvCxnSpPr>
            <p:nvPr/>
          </p:nvCxnSpPr>
          <p:spPr>
            <a:xfrm>
              <a:off x="1234656" y="2960061"/>
              <a:ext cx="485857" cy="0"/>
            </a:xfrm>
            <a:prstGeom prst="line">
              <a:avLst/>
            </a:prstGeom>
            <a:ln w="2222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1036848" y="2960061"/>
              <a:ext cx="197808" cy="159236"/>
            </a:xfrm>
            <a:prstGeom prst="line">
              <a:avLst/>
            </a:prstGeom>
            <a:ln w="2222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38" name="TextBox 18"/>
          <p:cNvSpPr txBox="1"/>
          <p:nvPr/>
        </p:nvSpPr>
        <p:spPr>
          <a:xfrm>
            <a:off x="1441519" y="3026477"/>
            <a:ext cx="6261394" cy="553085"/>
          </a:xfrm>
          <a:prstGeom prst="rect">
            <a:avLst/>
          </a:prstGeom>
          <a:noFill/>
        </p:spPr>
        <p:txBody>
          <a:bodyPr wrap="square" rtlCol="0">
            <a:spAutoFit/>
          </a:bodyPr>
          <a:p>
            <a:pPr algn="just">
              <a:lnSpc>
                <a:spcPct val="150000"/>
              </a:lnSpc>
            </a:pPr>
            <a:r>
              <a:rPr lang="en-US" altLang="zh-CN" sz="2000" b="1" dirty="0" smtClean="0">
                <a:latin typeface="+mn-ea"/>
              </a:rPr>
              <a:t>在训练集上使用K-折叠交叉验证准确率</a:t>
            </a:r>
            <a:endParaRPr lang="en-US" altLang="zh-CN" sz="2000" b="1" dirty="0" smtClean="0">
              <a:latin typeface="+mn-ea"/>
            </a:endParaRPr>
          </a:p>
        </p:txBody>
      </p:sp>
      <p:sp>
        <p:nvSpPr>
          <p:cNvPr id="39" name="TextBox 18"/>
          <p:cNvSpPr txBox="1"/>
          <p:nvPr/>
        </p:nvSpPr>
        <p:spPr>
          <a:xfrm>
            <a:off x="1440884" y="3976434"/>
            <a:ext cx="6261394" cy="553085"/>
          </a:xfrm>
          <a:prstGeom prst="rect">
            <a:avLst/>
          </a:prstGeom>
          <a:noFill/>
        </p:spPr>
        <p:txBody>
          <a:bodyPr wrap="square" rtlCol="0">
            <a:spAutoFit/>
          </a:bodyPr>
          <a:p>
            <a:pPr algn="just">
              <a:lnSpc>
                <a:spcPct val="150000"/>
              </a:lnSpc>
            </a:pPr>
            <a:r>
              <a:rPr lang="en-US" altLang="zh-CN" sz="2000" b="1" dirty="0" smtClean="0">
                <a:latin typeface="+mn-ea"/>
              </a:rPr>
              <a:t>测试集上的准确率</a:t>
            </a:r>
            <a:endParaRPr lang="en-US" altLang="zh-CN" sz="2000" b="1" dirty="0" smtClean="0">
              <a:latin typeface="+mn-ea"/>
            </a:endParaRPr>
          </a:p>
        </p:txBody>
      </p:sp>
      <p:sp>
        <p:nvSpPr>
          <p:cNvPr id="40" name="TextBox 18"/>
          <p:cNvSpPr txBox="1"/>
          <p:nvPr/>
        </p:nvSpPr>
        <p:spPr>
          <a:xfrm>
            <a:off x="1442142" y="4968474"/>
            <a:ext cx="6261394" cy="553085"/>
          </a:xfrm>
          <a:prstGeom prst="rect">
            <a:avLst/>
          </a:prstGeom>
          <a:noFill/>
        </p:spPr>
        <p:txBody>
          <a:bodyPr wrap="square" rtlCol="0">
            <a:spAutoFit/>
          </a:bodyPr>
          <a:p>
            <a:pPr algn="just">
              <a:lnSpc>
                <a:spcPct val="150000"/>
              </a:lnSpc>
            </a:pPr>
            <a:r>
              <a:rPr lang="en-US" altLang="zh-CN" sz="2000" b="1" dirty="0" smtClean="0">
                <a:latin typeface="+mn-ea"/>
              </a:rPr>
              <a:t>ROC曲线下面积（AUC）</a:t>
            </a:r>
            <a:endParaRPr lang="en-US" altLang="zh-CN" sz="2000" b="1" dirty="0" smtClean="0">
              <a:latin typeface="+mn-ea"/>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1" fmla="*/ 0 w 9144000"/>
              <a:gd name="connsiteY0-2" fmla="*/ 0 h 4026877"/>
              <a:gd name="connsiteX1-3" fmla="*/ 9144000 w 9144000"/>
              <a:gd name="connsiteY1-4" fmla="*/ 0 h 4026877"/>
              <a:gd name="connsiteX2-5" fmla="*/ 9144000 w 9144000"/>
              <a:gd name="connsiteY2-6" fmla="*/ 4026877 h 4026877"/>
              <a:gd name="connsiteX3-7" fmla="*/ 4466492 w 9144000"/>
              <a:gd name="connsiteY3-8" fmla="*/ 4009292 h 4026877"/>
              <a:gd name="connsiteX4-9" fmla="*/ 0 w 9144000"/>
              <a:gd name="connsiteY4-10" fmla="*/ 4026877 h 4026877"/>
              <a:gd name="connsiteX5" fmla="*/ 0 w 9144000"/>
              <a:gd name="connsiteY5" fmla="*/ 0 h 4026877"/>
              <a:gd name="connsiteX0-11" fmla="*/ 0 w 9144000"/>
              <a:gd name="connsiteY0-12" fmla="*/ 0 h 4501661"/>
              <a:gd name="connsiteX1-13" fmla="*/ 9144000 w 9144000"/>
              <a:gd name="connsiteY1-14" fmla="*/ 0 h 4501661"/>
              <a:gd name="connsiteX2-15" fmla="*/ 9144000 w 9144000"/>
              <a:gd name="connsiteY2-16" fmla="*/ 4026877 h 4501661"/>
              <a:gd name="connsiteX3-17" fmla="*/ 4677508 w 9144000"/>
              <a:gd name="connsiteY3-18" fmla="*/ 4501661 h 4501661"/>
              <a:gd name="connsiteX4-19" fmla="*/ 0 w 9144000"/>
              <a:gd name="connsiteY4-20" fmla="*/ 4026877 h 4501661"/>
              <a:gd name="connsiteX5-21" fmla="*/ 0 w 9144000"/>
              <a:gd name="connsiteY5-22" fmla="*/ 0 h 4501661"/>
              <a:gd name="connsiteX0-23" fmla="*/ 0 w 9144000"/>
              <a:gd name="connsiteY0-24" fmla="*/ 0 h 5045818"/>
              <a:gd name="connsiteX1-25" fmla="*/ 9144000 w 9144000"/>
              <a:gd name="connsiteY1-26" fmla="*/ 0 h 5045818"/>
              <a:gd name="connsiteX2-27" fmla="*/ 9144000 w 9144000"/>
              <a:gd name="connsiteY2-28" fmla="*/ 4026877 h 5045818"/>
              <a:gd name="connsiteX3-29" fmla="*/ 4677508 w 9144000"/>
              <a:gd name="connsiteY3-30" fmla="*/ 5045818 h 5045818"/>
              <a:gd name="connsiteX4-31" fmla="*/ 0 w 9144000"/>
              <a:gd name="connsiteY4-32" fmla="*/ 4026877 h 5045818"/>
              <a:gd name="connsiteX5-33" fmla="*/ 0 w 9144000"/>
              <a:gd name="connsiteY5-34" fmla="*/ 0 h 5045818"/>
              <a:gd name="connsiteX0-35" fmla="*/ 0 w 9144000"/>
              <a:gd name="connsiteY0-36" fmla="*/ 0 h 5045818"/>
              <a:gd name="connsiteX1-37" fmla="*/ 9144000 w 9144000"/>
              <a:gd name="connsiteY1-38" fmla="*/ 0 h 5045818"/>
              <a:gd name="connsiteX2-39" fmla="*/ 9144000 w 9144000"/>
              <a:gd name="connsiteY2-40" fmla="*/ 4026877 h 5045818"/>
              <a:gd name="connsiteX3-41" fmla="*/ 4585145 w 9144000"/>
              <a:gd name="connsiteY3-42" fmla="*/ 5045818 h 5045818"/>
              <a:gd name="connsiteX4-43" fmla="*/ 0 w 9144000"/>
              <a:gd name="connsiteY4-44" fmla="*/ 4026877 h 5045818"/>
              <a:gd name="connsiteX5-45" fmla="*/ 0 w 9144000"/>
              <a:gd name="connsiteY5-46" fmla="*/ 0 h 50458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9144000" h="5045818">
                <a:moveTo>
                  <a:pt x="0" y="0"/>
                </a:moveTo>
                <a:lnTo>
                  <a:pt x="9144000" y="0"/>
                </a:lnTo>
                <a:lnTo>
                  <a:pt x="9144000" y="4026877"/>
                </a:lnTo>
                <a:lnTo>
                  <a:pt x="4585145" y="5045818"/>
                </a:lnTo>
                <a:lnTo>
                  <a:pt x="0" y="4026877"/>
                </a:lnTo>
                <a:lnTo>
                  <a:pt x="0" y="0"/>
                </a:lnTo>
                <a:close/>
              </a:path>
            </a:pathLst>
          </a:custGeom>
          <a:blipFill>
            <a:blip r:embed="rId1">
              <a:duotone>
                <a:prstClr val="black"/>
                <a:schemeClr val="accent3">
                  <a:tint val="45000"/>
                  <a:satMod val="400000"/>
                </a:schemeClr>
              </a:duotone>
              <a:extLst>
                <a:ext uri="{BEBA8EAE-BF5A-486C-A8C5-ECC9F3942E4B}">
                  <a14:imgProps xmlns:a14="http://schemas.microsoft.com/office/drawing/2010/main">
                    <a14:imgLayer r:embed="rId2">
                      <a14:imgEffect>
                        <a14:artisticBlur radius="5"/>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1" fmla="*/ 0 w 9144000"/>
              <a:gd name="connsiteY0-2" fmla="*/ 0 h 4026877"/>
              <a:gd name="connsiteX1-3" fmla="*/ 9144000 w 9144000"/>
              <a:gd name="connsiteY1-4" fmla="*/ 0 h 4026877"/>
              <a:gd name="connsiteX2-5" fmla="*/ 9144000 w 9144000"/>
              <a:gd name="connsiteY2-6" fmla="*/ 4026877 h 4026877"/>
              <a:gd name="connsiteX3-7" fmla="*/ 4466492 w 9144000"/>
              <a:gd name="connsiteY3-8" fmla="*/ 4009292 h 4026877"/>
              <a:gd name="connsiteX4-9" fmla="*/ 0 w 9144000"/>
              <a:gd name="connsiteY4-10" fmla="*/ 4026877 h 4026877"/>
              <a:gd name="connsiteX5" fmla="*/ 0 w 9144000"/>
              <a:gd name="connsiteY5" fmla="*/ 0 h 4026877"/>
              <a:gd name="connsiteX0-11" fmla="*/ 0 w 9144000"/>
              <a:gd name="connsiteY0-12" fmla="*/ 0 h 4501661"/>
              <a:gd name="connsiteX1-13" fmla="*/ 9144000 w 9144000"/>
              <a:gd name="connsiteY1-14" fmla="*/ 0 h 4501661"/>
              <a:gd name="connsiteX2-15" fmla="*/ 9144000 w 9144000"/>
              <a:gd name="connsiteY2-16" fmla="*/ 4026877 h 4501661"/>
              <a:gd name="connsiteX3-17" fmla="*/ 4677508 w 9144000"/>
              <a:gd name="connsiteY3-18" fmla="*/ 4501661 h 4501661"/>
              <a:gd name="connsiteX4-19" fmla="*/ 0 w 9144000"/>
              <a:gd name="connsiteY4-20" fmla="*/ 4026877 h 4501661"/>
              <a:gd name="connsiteX5-21" fmla="*/ 0 w 9144000"/>
              <a:gd name="connsiteY5-22" fmla="*/ 0 h 4501661"/>
              <a:gd name="connsiteX0-23" fmla="*/ 0 w 9144000"/>
              <a:gd name="connsiteY0-24" fmla="*/ 0 h 5045818"/>
              <a:gd name="connsiteX1-25" fmla="*/ 9144000 w 9144000"/>
              <a:gd name="connsiteY1-26" fmla="*/ 0 h 5045818"/>
              <a:gd name="connsiteX2-27" fmla="*/ 9144000 w 9144000"/>
              <a:gd name="connsiteY2-28" fmla="*/ 4026877 h 5045818"/>
              <a:gd name="connsiteX3-29" fmla="*/ 4677508 w 9144000"/>
              <a:gd name="connsiteY3-30" fmla="*/ 5045818 h 5045818"/>
              <a:gd name="connsiteX4-31" fmla="*/ 0 w 9144000"/>
              <a:gd name="connsiteY4-32" fmla="*/ 4026877 h 5045818"/>
              <a:gd name="connsiteX5-33" fmla="*/ 0 w 9144000"/>
              <a:gd name="connsiteY5-34" fmla="*/ 0 h 5045818"/>
              <a:gd name="connsiteX0-35" fmla="*/ 0 w 9144000"/>
              <a:gd name="connsiteY0-36" fmla="*/ 0 h 5026954"/>
              <a:gd name="connsiteX1-37" fmla="*/ 9144000 w 9144000"/>
              <a:gd name="connsiteY1-38" fmla="*/ 0 h 5026954"/>
              <a:gd name="connsiteX2-39" fmla="*/ 9144000 w 9144000"/>
              <a:gd name="connsiteY2-40" fmla="*/ 4026877 h 5026954"/>
              <a:gd name="connsiteX3-41" fmla="*/ 4603617 w 9144000"/>
              <a:gd name="connsiteY3-42" fmla="*/ 5026954 h 5026954"/>
              <a:gd name="connsiteX4-43" fmla="*/ 0 w 9144000"/>
              <a:gd name="connsiteY4-44" fmla="*/ 4026877 h 5026954"/>
              <a:gd name="connsiteX5-45" fmla="*/ 0 w 9144000"/>
              <a:gd name="connsiteY5-46" fmla="*/ 0 h 50269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9144000" h="5026954">
                <a:moveTo>
                  <a:pt x="0" y="0"/>
                </a:moveTo>
                <a:lnTo>
                  <a:pt x="9144000" y="0"/>
                </a:lnTo>
                <a:lnTo>
                  <a:pt x="9144000" y="4026877"/>
                </a:lnTo>
                <a:lnTo>
                  <a:pt x="4603617" y="5026954"/>
                </a:lnTo>
                <a:lnTo>
                  <a:pt x="0" y="4026877"/>
                </a:lnTo>
                <a:lnTo>
                  <a:pt x="0" y="0"/>
                </a:lnTo>
                <a:close/>
              </a:path>
            </a:pathLst>
          </a:custGeom>
          <a:solidFill>
            <a:srgbClr val="5482A3">
              <a:alpha val="80000"/>
            </a:srgbClr>
          </a:solidFill>
          <a:ln>
            <a:noFill/>
          </a:ln>
          <a:effectLst>
            <a:outerShdw blurRad="50800" dist="76200" dir="5400000" algn="t"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TextBox 1"/>
          <p:cNvSpPr txBox="1">
            <a:spLocks noChangeArrowheads="1"/>
          </p:cNvSpPr>
          <p:nvPr/>
        </p:nvSpPr>
        <p:spPr bwMode="auto">
          <a:xfrm>
            <a:off x="210064" y="2017182"/>
            <a:ext cx="8723871" cy="1014730"/>
          </a:xfrm>
          <a:prstGeom prst="rect">
            <a:avLst/>
          </a:prstGeom>
          <a:noFill/>
          <a:ln w="9525">
            <a:noFill/>
            <a:miter lim="800000"/>
          </a:ln>
        </p:spPr>
        <p:txBody>
          <a:bodyPr wrap="square">
            <a:spAutoFit/>
          </a:bodyPr>
          <a:lstStyle/>
          <a:p>
            <a:pPr algn="ctr">
              <a:lnSpc>
                <a:spcPct val="150000"/>
              </a:lnSpc>
            </a:pPr>
            <a:r>
              <a:rPr lang="zh-CN" altLang="en-US" sz="4000" b="1" dirty="0">
                <a:latin typeface="+mn-ea"/>
              </a:rPr>
              <a:t>一、项目背景与研究目标</a:t>
            </a:r>
            <a:endParaRPr lang="zh-CN" altLang="en-US" sz="4000" b="1" dirty="0">
              <a:solidFill>
                <a:schemeClr val="bg1"/>
              </a:solidFill>
              <a:latin typeface="微软雅黑" panose="020B0503020204020204" charset="-122"/>
              <a:ea typeface="微软雅黑" panose="020B0503020204020204" charset="-122"/>
            </a:endParaRPr>
          </a:p>
        </p:txBody>
      </p:sp>
      <p:pic>
        <p:nvPicPr>
          <p:cNvPr id="5" name="图片 4"/>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385355" y="209796"/>
            <a:ext cx="3288870" cy="880947"/>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模型训练</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370205" y="808990"/>
            <a:ext cx="8149590" cy="706755"/>
          </a:xfrm>
          <a:prstGeom prst="rect">
            <a:avLst/>
          </a:prstGeom>
          <a:noFill/>
        </p:spPr>
        <p:txBody>
          <a:bodyPr wrap="square" rtlCol="0" anchor="t">
            <a:spAutoFit/>
          </a:bodyPr>
          <a:p>
            <a:pPr marL="285750" indent="-285750">
              <a:buFont typeface="Arial" panose="020B0604020202020204" pitchFamily="34" charset="0"/>
              <a:buChar char="•"/>
            </a:pPr>
            <a:r>
              <a:rPr lang="zh-CN" altLang="en-US" sz="2000"/>
              <a:t>使用测试集上的准确率来选择好的训练集参数和时段序列长度，在不同时间段长度和时段序列长度下，各个算法下的准确率如下表所示</a:t>
            </a:r>
            <a:endParaRPr lang="zh-CN" altLang="en-US" sz="2000"/>
          </a:p>
        </p:txBody>
      </p:sp>
      <p:graphicFrame>
        <p:nvGraphicFramePr>
          <p:cNvPr id="14" name="表格 14"/>
          <p:cNvGraphicFramePr>
            <a:graphicFrameLocks noGrp="1"/>
          </p:cNvGraphicFramePr>
          <p:nvPr/>
        </p:nvGraphicFramePr>
        <p:xfrm>
          <a:off x="1177797" y="1884290"/>
          <a:ext cx="6788785" cy="4833620"/>
        </p:xfrm>
        <a:graphic>
          <a:graphicData uri="http://schemas.openxmlformats.org/drawingml/2006/table">
            <a:tbl>
              <a:tblPr firstRow="1" bandRow="1">
                <a:tableStyleId>{7DF18680-E054-41AD-8BC1-D1AEF772440D}</a:tableStyleId>
              </a:tblPr>
              <a:tblGrid>
                <a:gridCol w="1399540"/>
                <a:gridCol w="1035685"/>
                <a:gridCol w="983615"/>
                <a:gridCol w="1093470"/>
                <a:gridCol w="1186180"/>
                <a:gridCol w="1090295"/>
              </a:tblGrid>
              <a:tr h="377190">
                <a:tc>
                  <a:txBody>
                    <a:bodyPr/>
                    <a:p>
                      <a:pPr algn="ctr"/>
                      <a:r>
                        <a:rPr lang="zh-CN" altLang="en-US" sz="1800" dirty="0">
                          <a:latin typeface="+mn-ea"/>
                          <a:ea typeface="+mn-ea"/>
                        </a:rPr>
                        <a:t>数据集名称</a:t>
                      </a:r>
                      <a:endParaRPr lang="en-US" altLang="zh-CN" sz="1800" dirty="0">
                        <a:latin typeface="+mn-ea"/>
                        <a:ea typeface="+mn-ea"/>
                      </a:endParaRPr>
                    </a:p>
                  </a:txBody>
                  <a:tcPr/>
                </a:tc>
                <a:tc>
                  <a:txBody>
                    <a:bodyPr/>
                    <a:p>
                      <a:pPr algn="ctr">
                        <a:buNone/>
                      </a:pPr>
                      <a:r>
                        <a:rPr lang="en-US" altLang="zh-CN" sz="1800" dirty="0">
                          <a:latin typeface="+mn-ea"/>
                          <a:ea typeface="+mn-ea"/>
                        </a:rPr>
                        <a:t>SGD</a:t>
                      </a:r>
                      <a:endParaRPr lang="en-US" altLang="zh-CN" sz="1800" dirty="0">
                        <a:latin typeface="+mn-ea"/>
                        <a:ea typeface="+mn-ea"/>
                      </a:endParaRPr>
                    </a:p>
                  </a:txBody>
                  <a:tcPr/>
                </a:tc>
                <a:tc>
                  <a:txBody>
                    <a:bodyPr/>
                    <a:p>
                      <a:pPr algn="ctr"/>
                      <a:r>
                        <a:rPr lang="en-US" altLang="zh-CN" sz="1800" dirty="0">
                          <a:latin typeface="+mn-ea"/>
                          <a:ea typeface="+mn-ea"/>
                        </a:rPr>
                        <a:t>SVC</a:t>
                      </a:r>
                      <a:endParaRPr lang="en-US" altLang="zh-CN" sz="1800" dirty="0">
                        <a:latin typeface="+mn-ea"/>
                        <a:ea typeface="+mn-ea"/>
                      </a:endParaRPr>
                    </a:p>
                  </a:txBody>
                  <a:tcPr/>
                </a:tc>
                <a:tc>
                  <a:txBody>
                    <a:bodyPr/>
                    <a:p>
                      <a:pPr algn="ctr">
                        <a:buNone/>
                      </a:pPr>
                      <a:r>
                        <a:rPr lang="zh-CN" altLang="en-US" sz="1800" dirty="0">
                          <a:latin typeface="+mn-ea"/>
                          <a:ea typeface="+mn-ea"/>
                        </a:rPr>
                        <a:t>决策树</a:t>
                      </a:r>
                      <a:endParaRPr lang="zh-CN" altLang="en-US" sz="1800" dirty="0">
                        <a:latin typeface="+mn-ea"/>
                        <a:ea typeface="+mn-ea"/>
                      </a:endParaRPr>
                    </a:p>
                  </a:txBody>
                  <a:tcPr/>
                </a:tc>
                <a:tc>
                  <a:txBody>
                    <a:bodyPr/>
                    <a:p>
                      <a:pPr algn="ctr">
                        <a:buNone/>
                      </a:pPr>
                      <a:r>
                        <a:rPr lang="zh-CN" altLang="en-US" sz="1800" dirty="0">
                          <a:latin typeface="+mn-ea"/>
                          <a:ea typeface="+mn-ea"/>
                        </a:rPr>
                        <a:t>随机森林</a:t>
                      </a:r>
                      <a:endParaRPr lang="zh-CN" altLang="en-US" sz="1800" dirty="0">
                        <a:latin typeface="+mn-ea"/>
                        <a:ea typeface="+mn-ea"/>
                      </a:endParaRPr>
                    </a:p>
                  </a:txBody>
                  <a:tcPr/>
                </a:tc>
                <a:tc>
                  <a:txBody>
                    <a:bodyPr/>
                    <a:p>
                      <a:pPr algn="ctr">
                        <a:buNone/>
                      </a:pPr>
                      <a:r>
                        <a:rPr lang="en-US" altLang="zh-CN" sz="1800" dirty="0">
                          <a:latin typeface="+mn-ea"/>
                          <a:ea typeface="+mn-ea"/>
                        </a:rPr>
                        <a:t>KNN</a:t>
                      </a:r>
                      <a:endParaRPr lang="en-US" altLang="zh-CN" sz="1800" dirty="0">
                        <a:latin typeface="+mn-ea"/>
                        <a:ea typeface="+mn-ea"/>
                      </a:endParaRPr>
                    </a:p>
                  </a:txBody>
                  <a:tcPr/>
                </a:tc>
              </a:tr>
              <a:tr h="377190">
                <a:tc>
                  <a:txBody>
                    <a:bodyPr/>
                    <a:p>
                      <a:pPr algn="ctr">
                        <a:buNone/>
                      </a:pPr>
                      <a:r>
                        <a:rPr lang="en-US" altLang="zh-CN" sz="1800" dirty="0">
                          <a:latin typeface="+mn-ea"/>
                          <a:ea typeface="+mn-ea"/>
                        </a:rPr>
                        <a:t>A12_1</a:t>
                      </a:r>
                      <a:endParaRPr lang="en-US" altLang="zh-CN" sz="1800" dirty="0">
                        <a:latin typeface="+mn-ea"/>
                        <a:ea typeface="+mn-ea"/>
                      </a:endParaRPr>
                    </a:p>
                  </a:txBody>
                  <a:tcPr/>
                </a:tc>
                <a:tc>
                  <a:txBody>
                    <a:bodyPr/>
                    <a:p>
                      <a:pPr algn="ctr">
                        <a:buNone/>
                      </a:pPr>
                      <a:r>
                        <a:rPr lang="en-US" altLang="zh-CN" sz="1800" dirty="0">
                          <a:latin typeface="+mn-ea"/>
                          <a:ea typeface="+mn-ea"/>
                        </a:rPr>
                        <a:t>0.8497 </a:t>
                      </a:r>
                      <a:endParaRPr lang="en-US" altLang="zh-CN" sz="1800" dirty="0">
                        <a:latin typeface="+mn-ea"/>
                        <a:ea typeface="+mn-ea"/>
                      </a:endParaRPr>
                    </a:p>
                  </a:txBody>
                  <a:tcPr/>
                </a:tc>
                <a:tc>
                  <a:txBody>
                    <a:bodyPr/>
                    <a:p>
                      <a:pPr algn="ctr">
                        <a:buNone/>
                      </a:pPr>
                      <a:r>
                        <a:rPr lang="en-US" altLang="zh-CN" sz="1800" dirty="0">
                          <a:latin typeface="+mn-ea"/>
                          <a:sym typeface="+mn-ea"/>
                        </a:rPr>
                        <a:t>0.8922</a:t>
                      </a:r>
                      <a:endParaRPr lang="en-US" altLang="zh-CN" sz="1800" dirty="0">
                        <a:latin typeface="+mn-ea"/>
                        <a:ea typeface="+mn-ea"/>
                      </a:endParaRPr>
                    </a:p>
                  </a:txBody>
                  <a:tcPr/>
                </a:tc>
                <a:tc>
                  <a:txBody>
                    <a:bodyPr/>
                    <a:p>
                      <a:pPr algn="ctr">
                        <a:buNone/>
                      </a:pPr>
                      <a:r>
                        <a:rPr lang="en-US" altLang="zh-CN" sz="1800" dirty="0">
                          <a:latin typeface="+mn-ea"/>
                          <a:sym typeface="+mn-ea"/>
                        </a:rPr>
                        <a:t>0.8856</a:t>
                      </a:r>
                      <a:endParaRPr lang="en-US" altLang="zh-CN" sz="1800" dirty="0">
                        <a:latin typeface="Arial" panose="020B0604020202020204" pitchFamily="34" charset="0"/>
                        <a:ea typeface="+mn-ea"/>
                      </a:endParaRPr>
                    </a:p>
                  </a:txBody>
                  <a:tcPr/>
                </a:tc>
                <a:tc>
                  <a:txBody>
                    <a:bodyPr/>
                    <a:p>
                      <a:pPr algn="ctr">
                        <a:buNone/>
                      </a:pPr>
                      <a:r>
                        <a:rPr lang="en-US" altLang="zh-CN" sz="1800" dirty="0">
                          <a:latin typeface="+mn-ea"/>
                          <a:sym typeface="+mn-ea"/>
                        </a:rPr>
                        <a:t>0.8954 </a:t>
                      </a:r>
                      <a:endParaRPr lang="en-US" altLang="zh-CN" sz="1800" dirty="0">
                        <a:latin typeface="Arial" panose="020B0604020202020204" pitchFamily="34" charset="0"/>
                        <a:ea typeface="+mn-ea"/>
                      </a:endParaRPr>
                    </a:p>
                  </a:txBody>
                  <a:tcPr/>
                </a:tc>
                <a:tc>
                  <a:txBody>
                    <a:bodyPr/>
                    <a:p>
                      <a:pPr algn="ctr">
                        <a:buNone/>
                      </a:pPr>
                      <a:r>
                        <a:rPr lang="en-US" altLang="zh-CN" sz="1800" dirty="0">
                          <a:latin typeface="+mn-ea"/>
                          <a:sym typeface="+mn-ea"/>
                        </a:rPr>
                        <a:t>0.8693</a:t>
                      </a:r>
                      <a:endParaRPr lang="en-US" altLang="zh-CN" sz="1800" dirty="0">
                        <a:latin typeface="Arial" panose="020B0604020202020204" pitchFamily="34" charset="0"/>
                        <a:ea typeface="+mn-ea"/>
                      </a:endParaRPr>
                    </a:p>
                  </a:txBody>
                  <a:tcPr/>
                </a:tc>
              </a:tr>
              <a:tr h="370840">
                <a:tc>
                  <a:txBody>
                    <a:bodyPr/>
                    <a:p>
                      <a:pPr algn="ctr">
                        <a:buNone/>
                      </a:pPr>
                      <a:r>
                        <a:rPr lang="en-US" altLang="zh-CN" sz="1800" dirty="0">
                          <a:latin typeface="+mn-ea"/>
                          <a:ea typeface="+mn-ea"/>
                        </a:rPr>
                        <a:t>A4_1</a:t>
                      </a:r>
                      <a:endParaRPr lang="en-US" altLang="zh-CN" sz="1800" dirty="0">
                        <a:latin typeface="+mn-ea"/>
                        <a:ea typeface="+mn-ea"/>
                      </a:endParaRPr>
                    </a:p>
                  </a:txBody>
                  <a:tcPr/>
                </a:tc>
                <a:tc>
                  <a:txBody>
                    <a:bodyPr/>
                    <a:p>
                      <a:pPr algn="ctr">
                        <a:buNone/>
                      </a:pPr>
                      <a:r>
                        <a:rPr lang="en-US" altLang="zh-CN" sz="1800" dirty="0">
                          <a:latin typeface="+mn-ea"/>
                          <a:ea typeface="+mn-ea"/>
                        </a:rPr>
                        <a:t>0.8712 </a:t>
                      </a:r>
                      <a:endParaRPr lang="en-US" altLang="zh-CN" sz="1800" dirty="0">
                        <a:latin typeface="+mn-ea"/>
                        <a:ea typeface="+mn-ea"/>
                      </a:endParaRPr>
                    </a:p>
                  </a:txBody>
                  <a:tcPr/>
                </a:tc>
                <a:tc>
                  <a:txBody>
                    <a:bodyPr/>
                    <a:p>
                      <a:pPr algn="ctr">
                        <a:buNone/>
                      </a:pPr>
                      <a:r>
                        <a:rPr lang="en-US" altLang="zh-CN" sz="1800" dirty="0">
                          <a:latin typeface="+mn-ea"/>
                          <a:sym typeface="+mn-ea"/>
                        </a:rPr>
                        <a:t>0.9394</a:t>
                      </a:r>
                      <a:endParaRPr lang="en-US" altLang="zh-CN" sz="1800" dirty="0">
                        <a:latin typeface="+mn-ea"/>
                        <a:ea typeface="+mn-ea"/>
                      </a:endParaRPr>
                    </a:p>
                  </a:txBody>
                  <a:tcPr/>
                </a:tc>
                <a:tc>
                  <a:txBody>
                    <a:bodyPr/>
                    <a:p>
                      <a:pPr algn="ctr">
                        <a:buNone/>
                      </a:pPr>
                      <a:r>
                        <a:rPr lang="en-US" altLang="zh-CN" sz="1800" dirty="0">
                          <a:latin typeface="+mn-ea"/>
                          <a:sym typeface="+mn-ea"/>
                        </a:rPr>
                        <a:t>0.9318</a:t>
                      </a:r>
                      <a:endParaRPr lang="en-US" altLang="zh-CN" sz="1800" dirty="0">
                        <a:latin typeface="+mn-ea"/>
                        <a:ea typeface="+mn-ea"/>
                      </a:endParaRPr>
                    </a:p>
                  </a:txBody>
                  <a:tcPr/>
                </a:tc>
                <a:tc>
                  <a:txBody>
                    <a:bodyPr/>
                    <a:p>
                      <a:pPr algn="ctr">
                        <a:buNone/>
                      </a:pPr>
                      <a:r>
                        <a:rPr lang="en-US" altLang="zh-CN" sz="1800" dirty="0">
                          <a:latin typeface="+mn-ea"/>
                          <a:sym typeface="+mn-ea"/>
                        </a:rPr>
                        <a:t>0.9394</a:t>
                      </a:r>
                      <a:endParaRPr lang="en-US" altLang="zh-CN" sz="1800" dirty="0">
                        <a:latin typeface="+mn-ea"/>
                        <a:ea typeface="+mn-ea"/>
                      </a:endParaRPr>
                    </a:p>
                  </a:txBody>
                  <a:tcPr/>
                </a:tc>
                <a:tc>
                  <a:txBody>
                    <a:bodyPr/>
                    <a:p>
                      <a:pPr algn="ctr">
                        <a:buNone/>
                      </a:pPr>
                      <a:r>
                        <a:rPr lang="en-US" altLang="zh-CN" sz="1800" dirty="0">
                          <a:latin typeface="+mn-ea"/>
                          <a:sym typeface="+mn-ea"/>
                        </a:rPr>
                        <a:t>0.8788</a:t>
                      </a:r>
                      <a:endParaRPr lang="en-US" altLang="zh-CN" sz="1800" dirty="0">
                        <a:latin typeface="+mn-ea"/>
                        <a:ea typeface="+mn-ea"/>
                      </a:endParaRPr>
                    </a:p>
                  </a:txBody>
                  <a:tcPr/>
                </a:tc>
              </a:tr>
              <a:tr h="370840">
                <a:tc>
                  <a:txBody>
                    <a:bodyPr/>
                    <a:p>
                      <a:pPr algn="ctr">
                        <a:buNone/>
                      </a:pPr>
                      <a:r>
                        <a:rPr lang="en-US" altLang="zh-CN" sz="1800" dirty="0">
                          <a:latin typeface="+mn-ea"/>
                          <a:ea typeface="+mn-ea"/>
                        </a:rPr>
                        <a:t>A8_1</a:t>
                      </a:r>
                      <a:endParaRPr lang="en-US" altLang="zh-CN" sz="1800" dirty="0">
                        <a:latin typeface="+mn-ea"/>
                        <a:ea typeface="+mn-ea"/>
                      </a:endParaRPr>
                    </a:p>
                  </a:txBody>
                  <a:tcPr/>
                </a:tc>
                <a:tc>
                  <a:txBody>
                    <a:bodyPr/>
                    <a:p>
                      <a:pPr algn="ctr">
                        <a:buNone/>
                      </a:pPr>
                      <a:r>
                        <a:rPr lang="en-US" altLang="zh-CN" sz="1800" dirty="0">
                          <a:latin typeface="+mn-ea"/>
                          <a:ea typeface="+mn-ea"/>
                        </a:rPr>
                        <a:t>0.878 </a:t>
                      </a:r>
                      <a:endParaRPr lang="en-US" altLang="zh-CN" sz="1800" dirty="0">
                        <a:latin typeface="+mn-ea"/>
                        <a:ea typeface="+mn-ea"/>
                      </a:endParaRPr>
                    </a:p>
                  </a:txBody>
                  <a:tcPr/>
                </a:tc>
                <a:tc>
                  <a:txBody>
                    <a:bodyPr/>
                    <a:p>
                      <a:pPr algn="ctr">
                        <a:buNone/>
                      </a:pPr>
                      <a:r>
                        <a:rPr lang="en-US" altLang="zh-CN" sz="1800" dirty="0">
                          <a:latin typeface="+mn-ea"/>
                          <a:sym typeface="+mn-ea"/>
                        </a:rPr>
                        <a:t>0.9482</a:t>
                      </a:r>
                      <a:endParaRPr lang="en-US" altLang="zh-CN" sz="1800" dirty="0">
                        <a:latin typeface="+mn-ea"/>
                        <a:ea typeface="+mn-ea"/>
                      </a:endParaRPr>
                    </a:p>
                  </a:txBody>
                  <a:tcPr/>
                </a:tc>
                <a:tc>
                  <a:txBody>
                    <a:bodyPr/>
                    <a:p>
                      <a:pPr algn="ctr">
                        <a:buNone/>
                      </a:pPr>
                      <a:r>
                        <a:rPr lang="en-US" altLang="zh-CN" sz="1800" dirty="0">
                          <a:latin typeface="+mn-ea"/>
                          <a:sym typeface="+mn-ea"/>
                        </a:rPr>
                        <a:t>0.939 </a:t>
                      </a:r>
                      <a:endParaRPr lang="en-US" altLang="zh-CN" sz="1800" dirty="0">
                        <a:latin typeface="+mn-ea"/>
                        <a:ea typeface="+mn-ea"/>
                      </a:endParaRPr>
                    </a:p>
                  </a:txBody>
                  <a:tcPr/>
                </a:tc>
                <a:tc>
                  <a:txBody>
                    <a:bodyPr/>
                    <a:p>
                      <a:pPr algn="ctr">
                        <a:buNone/>
                      </a:pPr>
                      <a:r>
                        <a:rPr lang="en-US" altLang="zh-CN" sz="1800" dirty="0">
                          <a:latin typeface="+mn-ea"/>
                          <a:sym typeface="+mn-ea"/>
                        </a:rPr>
                        <a:t>0.9482 </a:t>
                      </a:r>
                      <a:endParaRPr lang="en-US" altLang="zh-CN" sz="1800" dirty="0">
                        <a:latin typeface="+mn-ea"/>
                        <a:ea typeface="+mn-ea"/>
                      </a:endParaRPr>
                    </a:p>
                  </a:txBody>
                  <a:tcPr/>
                </a:tc>
                <a:tc>
                  <a:txBody>
                    <a:bodyPr/>
                    <a:p>
                      <a:pPr algn="ctr">
                        <a:buNone/>
                      </a:pPr>
                      <a:r>
                        <a:rPr lang="en-US" altLang="zh-CN" sz="1800" dirty="0">
                          <a:latin typeface="+mn-ea"/>
                          <a:sym typeface="+mn-ea"/>
                        </a:rPr>
                        <a:t>0.9116</a:t>
                      </a:r>
                      <a:endParaRPr lang="en-US" altLang="zh-CN" sz="1800" dirty="0">
                        <a:latin typeface="+mn-ea"/>
                        <a:ea typeface="+mn-ea"/>
                      </a:endParaRPr>
                    </a:p>
                  </a:txBody>
                  <a:tcPr/>
                </a:tc>
              </a:tr>
              <a:tr h="370840">
                <a:tc>
                  <a:txBody>
                    <a:bodyPr/>
                    <a:p>
                      <a:pPr algn="ctr">
                        <a:buNone/>
                      </a:pPr>
                      <a:r>
                        <a:rPr lang="en-US" altLang="zh-CN" sz="1800" dirty="0">
                          <a:latin typeface="+mn-ea"/>
                          <a:ea typeface="+mn-ea"/>
                        </a:rPr>
                        <a:t>A12_2</a:t>
                      </a:r>
                      <a:endParaRPr lang="en-US" altLang="zh-CN" sz="1800" dirty="0">
                        <a:latin typeface="+mn-ea"/>
                        <a:ea typeface="+mn-ea"/>
                      </a:endParaRPr>
                    </a:p>
                  </a:txBody>
                  <a:tcPr/>
                </a:tc>
                <a:tc>
                  <a:txBody>
                    <a:bodyPr/>
                    <a:p>
                      <a:pPr algn="ctr">
                        <a:buNone/>
                      </a:pPr>
                      <a:r>
                        <a:rPr lang="en-US" altLang="zh-CN" sz="1800" dirty="0">
                          <a:latin typeface="+mn-ea"/>
                          <a:ea typeface="+mn-ea"/>
                        </a:rPr>
                        <a:t>0.901 </a:t>
                      </a:r>
                      <a:endParaRPr lang="en-US" altLang="zh-CN" sz="1800" dirty="0">
                        <a:latin typeface="+mn-ea"/>
                        <a:ea typeface="+mn-ea"/>
                      </a:endParaRPr>
                    </a:p>
                  </a:txBody>
                  <a:tcPr/>
                </a:tc>
                <a:tc>
                  <a:txBody>
                    <a:bodyPr/>
                    <a:p>
                      <a:pPr algn="ctr">
                        <a:buNone/>
                      </a:pPr>
                      <a:r>
                        <a:rPr lang="en-US" altLang="zh-CN" sz="1800" dirty="0">
                          <a:latin typeface="+mn-ea"/>
                          <a:sym typeface="+mn-ea"/>
                        </a:rPr>
                        <a:t>0.9115</a:t>
                      </a:r>
                      <a:endParaRPr lang="en-US" altLang="zh-CN" sz="1800" dirty="0">
                        <a:latin typeface="+mn-ea"/>
                        <a:ea typeface="+mn-ea"/>
                      </a:endParaRPr>
                    </a:p>
                  </a:txBody>
                  <a:tcPr/>
                </a:tc>
                <a:tc>
                  <a:txBody>
                    <a:bodyPr/>
                    <a:p>
                      <a:pPr algn="ctr">
                        <a:buNone/>
                      </a:pPr>
                      <a:r>
                        <a:rPr lang="en-US" altLang="zh-CN" sz="1800" dirty="0">
                          <a:latin typeface="+mn-ea"/>
                          <a:sym typeface="+mn-ea"/>
                        </a:rPr>
                        <a:t>0.901 </a:t>
                      </a:r>
                      <a:endParaRPr lang="en-US" altLang="zh-CN" sz="1800" dirty="0">
                        <a:latin typeface="+mn-ea"/>
                        <a:ea typeface="+mn-ea"/>
                      </a:endParaRPr>
                    </a:p>
                  </a:txBody>
                  <a:tcPr/>
                </a:tc>
                <a:tc>
                  <a:txBody>
                    <a:bodyPr/>
                    <a:p>
                      <a:pPr algn="ctr">
                        <a:buNone/>
                      </a:pPr>
                      <a:r>
                        <a:rPr lang="en-US" altLang="zh-CN" sz="1800" dirty="0">
                          <a:latin typeface="+mn-ea"/>
                          <a:sym typeface="+mn-ea"/>
                        </a:rPr>
                        <a:t>0.9323</a:t>
                      </a:r>
                      <a:endParaRPr lang="en-US" altLang="zh-CN" sz="1800" dirty="0">
                        <a:latin typeface="+mn-ea"/>
                        <a:ea typeface="+mn-ea"/>
                      </a:endParaRPr>
                    </a:p>
                  </a:txBody>
                  <a:tcPr/>
                </a:tc>
                <a:tc>
                  <a:txBody>
                    <a:bodyPr/>
                    <a:p>
                      <a:pPr algn="ctr">
                        <a:buNone/>
                      </a:pPr>
                      <a:r>
                        <a:rPr lang="en-US" altLang="zh-CN" sz="1800" dirty="0">
                          <a:latin typeface="+mn-ea"/>
                          <a:sym typeface="+mn-ea"/>
                        </a:rPr>
                        <a:t>0.9115</a:t>
                      </a:r>
                      <a:endParaRPr lang="en-US" altLang="zh-CN" sz="1800" dirty="0">
                        <a:latin typeface="+mn-ea"/>
                        <a:ea typeface="+mn-ea"/>
                      </a:endParaRPr>
                    </a:p>
                  </a:txBody>
                  <a:tcPr/>
                </a:tc>
              </a:tr>
              <a:tr h="370840">
                <a:tc>
                  <a:txBody>
                    <a:bodyPr/>
                    <a:p>
                      <a:pPr algn="ctr">
                        <a:buNone/>
                      </a:pPr>
                      <a:r>
                        <a:rPr lang="en-US" altLang="zh-CN" sz="1800" b="1" dirty="0">
                          <a:solidFill>
                            <a:srgbClr val="0070C0"/>
                          </a:solidFill>
                          <a:latin typeface="+mn-ea"/>
                          <a:ea typeface="+mn-ea"/>
                        </a:rPr>
                        <a:t>A4_2</a:t>
                      </a:r>
                      <a:endParaRPr lang="en-US" altLang="zh-CN" sz="1800" b="1" dirty="0">
                        <a:solidFill>
                          <a:srgbClr val="0070C0"/>
                        </a:solidFill>
                        <a:latin typeface="+mn-ea"/>
                        <a:ea typeface="+mn-ea"/>
                      </a:endParaRPr>
                    </a:p>
                  </a:txBody>
                  <a:tcPr/>
                </a:tc>
                <a:tc>
                  <a:txBody>
                    <a:bodyPr/>
                    <a:p>
                      <a:pPr algn="ctr">
                        <a:buNone/>
                      </a:pPr>
                      <a:r>
                        <a:rPr lang="en-US" altLang="zh-CN" sz="1800" b="1" dirty="0">
                          <a:solidFill>
                            <a:srgbClr val="0070C0"/>
                          </a:solidFill>
                          <a:latin typeface="+mn-ea"/>
                          <a:ea typeface="+mn-ea"/>
                        </a:rPr>
                        <a:t>0.9125 </a:t>
                      </a:r>
                      <a:endParaRPr lang="en-US" altLang="zh-CN" sz="1800" b="1" dirty="0">
                        <a:solidFill>
                          <a:srgbClr val="0070C0"/>
                        </a:solidFill>
                        <a:latin typeface="+mn-ea"/>
                        <a:ea typeface="+mn-ea"/>
                      </a:endParaRPr>
                    </a:p>
                  </a:txBody>
                  <a:tcPr/>
                </a:tc>
                <a:tc>
                  <a:txBody>
                    <a:bodyPr/>
                    <a:p>
                      <a:pPr algn="ctr">
                        <a:buNone/>
                      </a:pPr>
                      <a:r>
                        <a:rPr lang="en-US" altLang="zh-CN" sz="1800" b="1" dirty="0">
                          <a:solidFill>
                            <a:srgbClr val="0070C0"/>
                          </a:solidFill>
                          <a:latin typeface="+mn-ea"/>
                          <a:sym typeface="+mn-ea"/>
                        </a:rPr>
                        <a:t>0.9625</a:t>
                      </a:r>
                      <a:endParaRPr lang="en-US" altLang="zh-CN" sz="1800" b="1" dirty="0">
                        <a:solidFill>
                          <a:srgbClr val="0070C0"/>
                        </a:solidFill>
                        <a:latin typeface="+mn-ea"/>
                        <a:ea typeface="+mn-ea"/>
                        <a:sym typeface="+mn-ea"/>
                      </a:endParaRPr>
                    </a:p>
                  </a:txBody>
                  <a:tcPr/>
                </a:tc>
                <a:tc>
                  <a:txBody>
                    <a:bodyPr/>
                    <a:p>
                      <a:pPr algn="ctr">
                        <a:buNone/>
                      </a:pPr>
                      <a:r>
                        <a:rPr lang="en-US" altLang="zh-CN" sz="1800" b="1" dirty="0">
                          <a:solidFill>
                            <a:srgbClr val="0070C0"/>
                          </a:solidFill>
                          <a:latin typeface="+mn-ea"/>
                          <a:sym typeface="+mn-ea"/>
                        </a:rPr>
                        <a:t>0.9875</a:t>
                      </a:r>
                      <a:endParaRPr lang="en-US" altLang="zh-CN" sz="1800" b="1" dirty="0">
                        <a:solidFill>
                          <a:srgbClr val="0070C0"/>
                        </a:solidFill>
                        <a:latin typeface="+mn-ea"/>
                        <a:ea typeface="+mn-ea"/>
                        <a:sym typeface="+mn-ea"/>
                      </a:endParaRPr>
                    </a:p>
                  </a:txBody>
                  <a:tcPr/>
                </a:tc>
                <a:tc>
                  <a:txBody>
                    <a:bodyPr/>
                    <a:p>
                      <a:pPr algn="ctr">
                        <a:buNone/>
                      </a:pPr>
                      <a:r>
                        <a:rPr lang="en-US" altLang="zh-CN" sz="1800" b="1" dirty="0">
                          <a:solidFill>
                            <a:srgbClr val="FF0000"/>
                          </a:solidFill>
                          <a:latin typeface="+mn-ea"/>
                          <a:sym typeface="+mn-ea"/>
                        </a:rPr>
                        <a:t>0.9875</a:t>
                      </a:r>
                      <a:endParaRPr lang="en-US" altLang="zh-CN" sz="1800" b="1" dirty="0">
                        <a:solidFill>
                          <a:srgbClr val="FF0000"/>
                        </a:solidFill>
                        <a:latin typeface="+mn-ea"/>
                        <a:ea typeface="+mn-ea"/>
                        <a:sym typeface="+mn-ea"/>
                      </a:endParaRPr>
                    </a:p>
                  </a:txBody>
                  <a:tcPr/>
                </a:tc>
                <a:tc>
                  <a:txBody>
                    <a:bodyPr/>
                    <a:p>
                      <a:pPr algn="ctr">
                        <a:buNone/>
                      </a:pPr>
                      <a:r>
                        <a:rPr lang="en-US" altLang="zh-CN" sz="1800" b="1" dirty="0">
                          <a:solidFill>
                            <a:srgbClr val="0070C0"/>
                          </a:solidFill>
                          <a:latin typeface="+mn-ea"/>
                          <a:ea typeface="+mn-ea"/>
                        </a:rPr>
                        <a:t>0.95</a:t>
                      </a:r>
                      <a:endParaRPr lang="en-US" altLang="zh-CN" sz="1800" b="1" dirty="0">
                        <a:solidFill>
                          <a:srgbClr val="0070C0"/>
                        </a:solidFill>
                        <a:latin typeface="+mn-ea"/>
                        <a:ea typeface="+mn-ea"/>
                      </a:endParaRPr>
                    </a:p>
                  </a:txBody>
                  <a:tcPr/>
                </a:tc>
              </a:tr>
              <a:tr h="370840">
                <a:tc>
                  <a:txBody>
                    <a:bodyPr/>
                    <a:p>
                      <a:pPr algn="ctr">
                        <a:buNone/>
                      </a:pPr>
                      <a:r>
                        <a:rPr lang="en-US" altLang="zh-CN" sz="1800" dirty="0">
                          <a:latin typeface="+mn-ea"/>
                          <a:ea typeface="+mn-ea"/>
                        </a:rPr>
                        <a:t>A8_2</a:t>
                      </a:r>
                      <a:endParaRPr lang="en-US" altLang="zh-CN" sz="1800" dirty="0">
                        <a:latin typeface="+mn-ea"/>
                        <a:ea typeface="+mn-ea"/>
                      </a:endParaRPr>
                    </a:p>
                  </a:txBody>
                  <a:tcPr/>
                </a:tc>
                <a:tc>
                  <a:txBody>
                    <a:bodyPr/>
                    <a:p>
                      <a:pPr algn="ctr">
                        <a:buNone/>
                      </a:pPr>
                      <a:r>
                        <a:rPr lang="en-US" altLang="zh-CN" sz="1800" dirty="0">
                          <a:latin typeface="+mn-ea"/>
                          <a:ea typeface="+mn-ea"/>
                        </a:rPr>
                        <a:t>0.8616 </a:t>
                      </a:r>
                      <a:endParaRPr lang="en-US" altLang="zh-CN" sz="1800" dirty="0">
                        <a:latin typeface="+mn-ea"/>
                        <a:ea typeface="+mn-ea"/>
                      </a:endParaRPr>
                    </a:p>
                  </a:txBody>
                  <a:tcPr/>
                </a:tc>
                <a:tc>
                  <a:txBody>
                    <a:bodyPr/>
                    <a:p>
                      <a:pPr algn="ctr">
                        <a:buNone/>
                      </a:pPr>
                      <a:r>
                        <a:rPr lang="en-US" altLang="zh-CN" sz="1800" dirty="0">
                          <a:latin typeface="+mn-ea"/>
                          <a:sym typeface="+mn-ea"/>
                        </a:rPr>
                        <a:t>0.9286</a:t>
                      </a:r>
                      <a:endParaRPr lang="en-US" altLang="zh-CN" sz="1800" dirty="0">
                        <a:latin typeface="+mn-ea"/>
                        <a:ea typeface="+mn-ea"/>
                      </a:endParaRPr>
                    </a:p>
                  </a:txBody>
                  <a:tcPr/>
                </a:tc>
                <a:tc>
                  <a:txBody>
                    <a:bodyPr/>
                    <a:p>
                      <a:pPr algn="ctr">
                        <a:buNone/>
                      </a:pPr>
                      <a:r>
                        <a:rPr lang="en-US" altLang="zh-CN" sz="1800" dirty="0">
                          <a:latin typeface="+mn-ea"/>
                          <a:sym typeface="+mn-ea"/>
                        </a:rPr>
                        <a:t>0.9196</a:t>
                      </a:r>
                      <a:endParaRPr lang="en-US" altLang="zh-CN" sz="1800" dirty="0">
                        <a:latin typeface="+mn-ea"/>
                        <a:ea typeface="+mn-ea"/>
                      </a:endParaRPr>
                    </a:p>
                  </a:txBody>
                  <a:tcPr/>
                </a:tc>
                <a:tc>
                  <a:txBody>
                    <a:bodyPr/>
                    <a:p>
                      <a:pPr algn="ctr">
                        <a:buNone/>
                      </a:pPr>
                      <a:r>
                        <a:rPr lang="en-US" altLang="zh-CN" sz="1800" dirty="0">
                          <a:latin typeface="+mn-ea"/>
                          <a:sym typeface="+mn-ea"/>
                        </a:rPr>
                        <a:t>0.9286</a:t>
                      </a:r>
                      <a:endParaRPr lang="en-US" altLang="zh-CN" sz="1800" dirty="0">
                        <a:latin typeface="+mn-ea"/>
                        <a:ea typeface="+mn-ea"/>
                      </a:endParaRPr>
                    </a:p>
                  </a:txBody>
                  <a:tcPr/>
                </a:tc>
                <a:tc>
                  <a:txBody>
                    <a:bodyPr/>
                    <a:p>
                      <a:pPr algn="ctr">
                        <a:buNone/>
                      </a:pPr>
                      <a:r>
                        <a:rPr lang="en-US" altLang="zh-CN" sz="1800" dirty="0">
                          <a:latin typeface="+mn-ea"/>
                          <a:sym typeface="+mn-ea"/>
                        </a:rPr>
                        <a:t>0.933</a:t>
                      </a:r>
                      <a:endParaRPr lang="en-US" altLang="zh-CN" sz="1800" dirty="0">
                        <a:latin typeface="+mn-ea"/>
                        <a:ea typeface="+mn-ea"/>
                      </a:endParaRPr>
                    </a:p>
                  </a:txBody>
                  <a:tcPr/>
                </a:tc>
              </a:tr>
              <a:tr h="370840">
                <a:tc>
                  <a:txBody>
                    <a:bodyPr/>
                    <a:p>
                      <a:pPr algn="ctr">
                        <a:buNone/>
                      </a:pPr>
                      <a:r>
                        <a:rPr lang="en-US" altLang="zh-CN" sz="1800" dirty="0">
                          <a:latin typeface="+mn-ea"/>
                          <a:ea typeface="+mn-ea"/>
                        </a:rPr>
                        <a:t>A12_3</a:t>
                      </a:r>
                      <a:endParaRPr lang="en-US" altLang="zh-CN" sz="1800" dirty="0">
                        <a:latin typeface="+mn-ea"/>
                        <a:ea typeface="+mn-ea"/>
                      </a:endParaRPr>
                    </a:p>
                  </a:txBody>
                  <a:tcPr/>
                </a:tc>
                <a:tc>
                  <a:txBody>
                    <a:bodyPr/>
                    <a:p>
                      <a:pPr algn="ctr">
                        <a:buNone/>
                      </a:pPr>
                      <a:r>
                        <a:rPr lang="en-US" altLang="zh-CN" sz="1800" dirty="0">
                          <a:latin typeface="+mn-ea"/>
                          <a:ea typeface="+mn-ea"/>
                        </a:rPr>
                        <a:t>0.8557 </a:t>
                      </a:r>
                      <a:endParaRPr lang="en-US" altLang="zh-CN" sz="1800" dirty="0">
                        <a:latin typeface="+mn-ea"/>
                        <a:ea typeface="+mn-ea"/>
                      </a:endParaRPr>
                    </a:p>
                  </a:txBody>
                  <a:tcPr/>
                </a:tc>
                <a:tc>
                  <a:txBody>
                    <a:bodyPr/>
                    <a:p>
                      <a:pPr algn="ctr">
                        <a:buNone/>
                      </a:pPr>
                      <a:r>
                        <a:rPr lang="en-US" altLang="zh-CN" sz="1800" dirty="0">
                          <a:latin typeface="+mn-ea"/>
                          <a:sym typeface="+mn-ea"/>
                        </a:rPr>
                        <a:t>0.9278</a:t>
                      </a:r>
                      <a:endParaRPr lang="en-US" altLang="zh-CN" sz="1800" dirty="0">
                        <a:latin typeface="+mn-ea"/>
                        <a:ea typeface="+mn-ea"/>
                      </a:endParaRPr>
                    </a:p>
                  </a:txBody>
                  <a:tcPr/>
                </a:tc>
                <a:tc>
                  <a:txBody>
                    <a:bodyPr/>
                    <a:p>
                      <a:pPr algn="ctr">
                        <a:buNone/>
                      </a:pPr>
                      <a:r>
                        <a:rPr lang="en-US" altLang="zh-CN" sz="1800" dirty="0">
                          <a:latin typeface="+mn-ea"/>
                          <a:sym typeface="+mn-ea"/>
                        </a:rPr>
                        <a:t>0.8763</a:t>
                      </a:r>
                      <a:endParaRPr lang="en-US" altLang="zh-CN" sz="1800" dirty="0">
                        <a:latin typeface="+mn-ea"/>
                        <a:ea typeface="+mn-ea"/>
                      </a:endParaRPr>
                    </a:p>
                  </a:txBody>
                  <a:tcPr/>
                </a:tc>
                <a:tc>
                  <a:txBody>
                    <a:bodyPr/>
                    <a:p>
                      <a:pPr algn="ctr">
                        <a:buNone/>
                      </a:pPr>
                      <a:r>
                        <a:rPr lang="en-US" altLang="zh-CN" sz="1800" dirty="0">
                          <a:latin typeface="+mn-ea"/>
                          <a:sym typeface="+mn-ea"/>
                        </a:rPr>
                        <a:t>0.9588</a:t>
                      </a:r>
                      <a:endParaRPr lang="en-US" altLang="zh-CN" sz="1800" dirty="0">
                        <a:latin typeface="+mn-ea"/>
                        <a:ea typeface="+mn-ea"/>
                      </a:endParaRPr>
                    </a:p>
                  </a:txBody>
                  <a:tcPr/>
                </a:tc>
                <a:tc>
                  <a:txBody>
                    <a:bodyPr/>
                    <a:p>
                      <a:pPr algn="ctr">
                        <a:buNone/>
                      </a:pPr>
                      <a:r>
                        <a:rPr lang="en-US" altLang="zh-CN" sz="1800" dirty="0">
                          <a:latin typeface="+mn-ea"/>
                          <a:sym typeface="+mn-ea"/>
                        </a:rPr>
                        <a:t>0.8969</a:t>
                      </a:r>
                      <a:endParaRPr lang="en-US" altLang="zh-CN" sz="1800" dirty="0">
                        <a:latin typeface="+mn-ea"/>
                        <a:ea typeface="+mn-ea"/>
                      </a:endParaRPr>
                    </a:p>
                  </a:txBody>
                  <a:tcPr/>
                </a:tc>
              </a:tr>
              <a:tr h="370840">
                <a:tc>
                  <a:txBody>
                    <a:bodyPr/>
                    <a:p>
                      <a:pPr algn="ctr">
                        <a:buNone/>
                      </a:pPr>
                      <a:r>
                        <a:rPr lang="en-US" altLang="zh-CN" sz="1800" dirty="0">
                          <a:latin typeface="+mn-ea"/>
                          <a:ea typeface="+mn-ea"/>
                        </a:rPr>
                        <a:t>A4_3</a:t>
                      </a:r>
                      <a:endParaRPr lang="en-US" altLang="zh-CN" sz="1800" dirty="0">
                        <a:latin typeface="+mn-ea"/>
                        <a:ea typeface="+mn-ea"/>
                      </a:endParaRPr>
                    </a:p>
                  </a:txBody>
                  <a:tcPr/>
                </a:tc>
                <a:tc>
                  <a:txBody>
                    <a:bodyPr/>
                    <a:p>
                      <a:pPr algn="ctr">
                        <a:buNone/>
                      </a:pPr>
                      <a:r>
                        <a:rPr lang="en-US" altLang="zh-CN" sz="1800" dirty="0">
                          <a:latin typeface="+mn-ea"/>
                          <a:ea typeface="+mn-ea"/>
                        </a:rPr>
                        <a:t>0.8868 </a:t>
                      </a:r>
                      <a:endParaRPr lang="en-US" altLang="zh-CN" sz="1800" dirty="0">
                        <a:latin typeface="+mn-ea"/>
                        <a:ea typeface="+mn-ea"/>
                      </a:endParaRPr>
                    </a:p>
                  </a:txBody>
                  <a:tcPr/>
                </a:tc>
                <a:tc>
                  <a:txBody>
                    <a:bodyPr/>
                    <a:p>
                      <a:pPr algn="ctr">
                        <a:buNone/>
                      </a:pPr>
                      <a:r>
                        <a:rPr lang="en-US" altLang="zh-CN" sz="1800" dirty="0">
                          <a:latin typeface="+mn-ea"/>
                          <a:sym typeface="+mn-ea"/>
                        </a:rPr>
                        <a:t>0.9434</a:t>
                      </a:r>
                      <a:endParaRPr lang="en-US" altLang="zh-CN" sz="1800" dirty="0">
                        <a:latin typeface="+mn-ea"/>
                        <a:ea typeface="+mn-ea"/>
                      </a:endParaRPr>
                    </a:p>
                  </a:txBody>
                  <a:tcPr/>
                </a:tc>
                <a:tc>
                  <a:txBody>
                    <a:bodyPr/>
                    <a:p>
                      <a:pPr algn="ctr">
                        <a:buNone/>
                      </a:pPr>
                      <a:r>
                        <a:rPr lang="en-US" altLang="zh-CN" sz="1800" dirty="0">
                          <a:latin typeface="+mn-ea"/>
                          <a:sym typeface="+mn-ea"/>
                        </a:rPr>
                        <a:t>0.9434</a:t>
                      </a:r>
                      <a:endParaRPr lang="en-US" altLang="zh-CN" sz="1800" dirty="0">
                        <a:latin typeface="+mn-ea"/>
                        <a:ea typeface="+mn-ea"/>
                      </a:endParaRPr>
                    </a:p>
                  </a:txBody>
                  <a:tcPr/>
                </a:tc>
                <a:tc>
                  <a:txBody>
                    <a:bodyPr/>
                    <a:p>
                      <a:pPr algn="ctr">
                        <a:buNone/>
                      </a:pPr>
                      <a:r>
                        <a:rPr lang="en-US" altLang="zh-CN" sz="1800" dirty="0">
                          <a:latin typeface="+mn-ea"/>
                          <a:sym typeface="+mn-ea"/>
                        </a:rPr>
                        <a:t>0.9434</a:t>
                      </a:r>
                      <a:endParaRPr lang="en-US" altLang="zh-CN" sz="1800" dirty="0">
                        <a:latin typeface="+mn-ea"/>
                        <a:ea typeface="+mn-ea"/>
                      </a:endParaRPr>
                    </a:p>
                  </a:txBody>
                  <a:tcPr/>
                </a:tc>
                <a:tc>
                  <a:txBody>
                    <a:bodyPr/>
                    <a:p>
                      <a:pPr algn="ctr">
                        <a:buNone/>
                      </a:pPr>
                      <a:r>
                        <a:rPr lang="en-US" altLang="zh-CN" sz="1800" dirty="0">
                          <a:latin typeface="+mn-ea"/>
                          <a:sym typeface="+mn-ea"/>
                        </a:rPr>
                        <a:t>0.9245</a:t>
                      </a:r>
                      <a:endParaRPr lang="en-US" altLang="zh-CN" sz="1800" dirty="0">
                        <a:latin typeface="+mn-ea"/>
                        <a:ea typeface="+mn-ea"/>
                      </a:endParaRPr>
                    </a:p>
                  </a:txBody>
                  <a:tcPr/>
                </a:tc>
              </a:tr>
              <a:tr h="370840">
                <a:tc>
                  <a:txBody>
                    <a:bodyPr/>
                    <a:p>
                      <a:pPr algn="ctr">
                        <a:buNone/>
                      </a:pPr>
                      <a:r>
                        <a:rPr lang="en-US" altLang="zh-CN" sz="1800" dirty="0">
                          <a:latin typeface="+mn-ea"/>
                          <a:ea typeface="+mn-ea"/>
                        </a:rPr>
                        <a:t>A8_3</a:t>
                      </a:r>
                      <a:endParaRPr lang="en-US" altLang="zh-CN" sz="1800" dirty="0">
                        <a:latin typeface="+mn-ea"/>
                        <a:ea typeface="+mn-ea"/>
                      </a:endParaRPr>
                    </a:p>
                  </a:txBody>
                  <a:tcPr/>
                </a:tc>
                <a:tc>
                  <a:txBody>
                    <a:bodyPr/>
                    <a:p>
                      <a:pPr algn="ctr">
                        <a:buNone/>
                      </a:pPr>
                      <a:r>
                        <a:rPr lang="en-US" altLang="zh-CN" sz="1800" dirty="0">
                          <a:latin typeface="+mn-ea"/>
                          <a:ea typeface="+mn-ea"/>
                        </a:rPr>
                        <a:t>0.9034 </a:t>
                      </a:r>
                      <a:endParaRPr lang="en-US" altLang="zh-CN" sz="1800" dirty="0">
                        <a:latin typeface="+mn-ea"/>
                        <a:ea typeface="+mn-ea"/>
                      </a:endParaRPr>
                    </a:p>
                  </a:txBody>
                  <a:tcPr/>
                </a:tc>
                <a:tc>
                  <a:txBody>
                    <a:bodyPr/>
                    <a:p>
                      <a:pPr algn="ctr">
                        <a:buNone/>
                      </a:pPr>
                      <a:r>
                        <a:rPr lang="en-US" altLang="zh-CN" sz="1800" dirty="0">
                          <a:latin typeface="+mn-ea"/>
                          <a:sym typeface="+mn-ea"/>
                        </a:rPr>
                        <a:t>0.9448</a:t>
                      </a:r>
                      <a:endParaRPr lang="en-US" altLang="zh-CN" sz="1800" dirty="0">
                        <a:latin typeface="+mn-ea"/>
                        <a:ea typeface="+mn-ea"/>
                      </a:endParaRPr>
                    </a:p>
                  </a:txBody>
                  <a:tcPr/>
                </a:tc>
                <a:tc>
                  <a:txBody>
                    <a:bodyPr/>
                    <a:p>
                      <a:pPr algn="ctr">
                        <a:buNone/>
                      </a:pPr>
                      <a:r>
                        <a:rPr lang="en-US" altLang="zh-CN" sz="1800" dirty="0">
                          <a:latin typeface="+mn-ea"/>
                          <a:sym typeface="+mn-ea"/>
                        </a:rPr>
                        <a:t>0.9448</a:t>
                      </a:r>
                      <a:endParaRPr lang="en-US" altLang="zh-CN" sz="1800" dirty="0">
                        <a:latin typeface="+mn-ea"/>
                        <a:ea typeface="+mn-ea"/>
                      </a:endParaRPr>
                    </a:p>
                  </a:txBody>
                  <a:tcPr/>
                </a:tc>
                <a:tc>
                  <a:txBody>
                    <a:bodyPr/>
                    <a:p>
                      <a:pPr algn="ctr">
                        <a:buNone/>
                      </a:pPr>
                      <a:r>
                        <a:rPr lang="en-US" altLang="zh-CN" sz="1800" dirty="0">
                          <a:latin typeface="+mn-ea"/>
                          <a:sym typeface="+mn-ea"/>
                        </a:rPr>
                        <a:t>0.9793</a:t>
                      </a:r>
                      <a:endParaRPr lang="en-US" altLang="zh-CN" sz="1800" dirty="0">
                        <a:latin typeface="+mn-ea"/>
                        <a:ea typeface="+mn-ea"/>
                      </a:endParaRPr>
                    </a:p>
                  </a:txBody>
                  <a:tcPr/>
                </a:tc>
                <a:tc>
                  <a:txBody>
                    <a:bodyPr/>
                    <a:p>
                      <a:pPr algn="ctr">
                        <a:buNone/>
                      </a:pPr>
                      <a:r>
                        <a:rPr lang="en-US" altLang="zh-CN" sz="1800" dirty="0">
                          <a:latin typeface="+mn-ea"/>
                          <a:sym typeface="+mn-ea"/>
                        </a:rPr>
                        <a:t>0.9448</a:t>
                      </a:r>
                      <a:endParaRPr lang="en-US" altLang="zh-CN" sz="1800" dirty="0">
                        <a:latin typeface="+mn-ea"/>
                        <a:ea typeface="+mn-ea"/>
                      </a:endParaRPr>
                    </a:p>
                  </a:txBody>
                  <a:tcPr/>
                </a:tc>
              </a:tr>
              <a:tr h="370840">
                <a:tc>
                  <a:txBody>
                    <a:bodyPr/>
                    <a:p>
                      <a:pPr algn="ctr">
                        <a:buNone/>
                      </a:pPr>
                      <a:r>
                        <a:rPr lang="en-US" altLang="zh-CN" sz="1800" dirty="0">
                          <a:latin typeface="+mn-ea"/>
                          <a:ea typeface="+mn-ea"/>
                        </a:rPr>
                        <a:t>A12_4</a:t>
                      </a:r>
                      <a:endParaRPr lang="en-US" altLang="zh-CN" sz="1800" dirty="0">
                        <a:latin typeface="+mn-ea"/>
                        <a:ea typeface="+mn-ea"/>
                      </a:endParaRPr>
                    </a:p>
                  </a:txBody>
                  <a:tcPr/>
                </a:tc>
                <a:tc>
                  <a:txBody>
                    <a:bodyPr/>
                    <a:p>
                      <a:pPr algn="ctr">
                        <a:buNone/>
                      </a:pPr>
                      <a:r>
                        <a:rPr lang="en-US" altLang="zh-CN" sz="1800" dirty="0">
                          <a:latin typeface="+mn-ea"/>
                          <a:ea typeface="+mn-ea"/>
                        </a:rPr>
                        <a:t>0.8431 </a:t>
                      </a:r>
                      <a:endParaRPr lang="en-US" altLang="zh-CN" sz="1800" dirty="0">
                        <a:latin typeface="+mn-ea"/>
                        <a:ea typeface="+mn-ea"/>
                      </a:endParaRPr>
                    </a:p>
                  </a:txBody>
                  <a:tcPr/>
                </a:tc>
                <a:tc>
                  <a:txBody>
                    <a:bodyPr/>
                    <a:p>
                      <a:pPr algn="ctr">
                        <a:buNone/>
                      </a:pPr>
                      <a:r>
                        <a:rPr lang="en-US" altLang="zh-CN" sz="1800" dirty="0">
                          <a:latin typeface="+mn-ea"/>
                          <a:sym typeface="+mn-ea"/>
                        </a:rPr>
                        <a:t>0.9412 </a:t>
                      </a:r>
                      <a:endParaRPr lang="en-US" altLang="zh-CN" sz="1800" dirty="0">
                        <a:latin typeface="+mn-ea"/>
                        <a:ea typeface="+mn-ea"/>
                      </a:endParaRPr>
                    </a:p>
                  </a:txBody>
                  <a:tcPr/>
                </a:tc>
                <a:tc>
                  <a:txBody>
                    <a:bodyPr/>
                    <a:p>
                      <a:pPr algn="ctr">
                        <a:buNone/>
                      </a:pPr>
                      <a:r>
                        <a:rPr lang="en-US" altLang="zh-CN" sz="1800" dirty="0">
                          <a:latin typeface="+mn-ea"/>
                          <a:sym typeface="+mn-ea"/>
                        </a:rPr>
                        <a:t>0.9608 </a:t>
                      </a:r>
                      <a:endParaRPr lang="en-US" altLang="zh-CN" sz="1800" dirty="0">
                        <a:latin typeface="+mn-ea"/>
                        <a:ea typeface="+mn-ea"/>
                      </a:endParaRPr>
                    </a:p>
                  </a:txBody>
                  <a:tcPr/>
                </a:tc>
                <a:tc>
                  <a:txBody>
                    <a:bodyPr/>
                    <a:p>
                      <a:pPr algn="ctr">
                        <a:buNone/>
                      </a:pPr>
                      <a:r>
                        <a:rPr lang="en-US" altLang="zh-CN" sz="1800" dirty="0">
                          <a:latin typeface="+mn-ea"/>
                          <a:sym typeface="+mn-ea"/>
                        </a:rPr>
                        <a:t>0.9804</a:t>
                      </a:r>
                      <a:endParaRPr lang="en-US" altLang="zh-CN" sz="1800" dirty="0">
                        <a:latin typeface="+mn-ea"/>
                        <a:ea typeface="+mn-ea"/>
                      </a:endParaRPr>
                    </a:p>
                  </a:txBody>
                  <a:tcPr/>
                </a:tc>
                <a:tc>
                  <a:txBody>
                    <a:bodyPr/>
                    <a:p>
                      <a:pPr algn="ctr">
                        <a:buNone/>
                      </a:pPr>
                      <a:r>
                        <a:rPr lang="en-US" altLang="zh-CN" sz="1800" dirty="0">
                          <a:latin typeface="+mn-ea"/>
                          <a:sym typeface="+mn-ea"/>
                        </a:rPr>
                        <a:t>0.9216</a:t>
                      </a:r>
                      <a:endParaRPr lang="en-US" altLang="zh-CN" sz="1800" dirty="0">
                        <a:latin typeface="+mn-ea"/>
                        <a:ea typeface="+mn-ea"/>
                      </a:endParaRPr>
                    </a:p>
                  </a:txBody>
                  <a:tcPr/>
                </a:tc>
              </a:tr>
              <a:tr h="370840">
                <a:tc>
                  <a:txBody>
                    <a:bodyPr/>
                    <a:p>
                      <a:pPr algn="ctr">
                        <a:buNone/>
                      </a:pPr>
                      <a:r>
                        <a:rPr lang="en-US" altLang="zh-CN" sz="1800" dirty="0">
                          <a:latin typeface="+mn-ea"/>
                          <a:ea typeface="+mn-ea"/>
                        </a:rPr>
                        <a:t>A4_4</a:t>
                      </a:r>
                      <a:endParaRPr lang="en-US" altLang="zh-CN" sz="1800" dirty="0">
                        <a:latin typeface="+mn-ea"/>
                        <a:ea typeface="+mn-ea"/>
                      </a:endParaRPr>
                    </a:p>
                  </a:txBody>
                  <a:tcPr/>
                </a:tc>
                <a:tc>
                  <a:txBody>
                    <a:bodyPr/>
                    <a:p>
                      <a:pPr algn="ctr">
                        <a:buNone/>
                      </a:pPr>
                      <a:r>
                        <a:rPr lang="en-US" altLang="zh-CN" sz="1800" dirty="0">
                          <a:latin typeface="+mn-ea"/>
                          <a:ea typeface="+mn-ea"/>
                        </a:rPr>
                        <a:t>0.9394  </a:t>
                      </a:r>
                      <a:endParaRPr lang="en-US" altLang="zh-CN" sz="1800" dirty="0">
                        <a:latin typeface="+mn-ea"/>
                        <a:ea typeface="+mn-ea"/>
                      </a:endParaRPr>
                    </a:p>
                  </a:txBody>
                  <a:tcPr/>
                </a:tc>
                <a:tc>
                  <a:txBody>
                    <a:bodyPr/>
                    <a:p>
                      <a:pPr algn="ctr">
                        <a:buNone/>
                      </a:pPr>
                      <a:r>
                        <a:rPr lang="en-US" altLang="zh-CN" sz="1800" dirty="0">
                          <a:latin typeface="+mn-ea"/>
                          <a:sym typeface="+mn-ea"/>
                        </a:rPr>
                        <a:t>0.9091</a:t>
                      </a:r>
                      <a:endParaRPr lang="en-US" altLang="zh-CN" sz="1800" dirty="0">
                        <a:latin typeface="+mn-ea"/>
                        <a:ea typeface="+mn-ea"/>
                      </a:endParaRPr>
                    </a:p>
                  </a:txBody>
                  <a:tcPr/>
                </a:tc>
                <a:tc>
                  <a:txBody>
                    <a:bodyPr/>
                    <a:p>
                      <a:pPr algn="ctr">
                        <a:buNone/>
                      </a:pPr>
                      <a:r>
                        <a:rPr lang="en-US" altLang="zh-CN" sz="1800" dirty="0">
                          <a:latin typeface="+mn-ea"/>
                          <a:sym typeface="+mn-ea"/>
                        </a:rPr>
                        <a:t>0.8182</a:t>
                      </a:r>
                      <a:endParaRPr lang="en-US" altLang="zh-CN" sz="1800" dirty="0">
                        <a:latin typeface="+mn-ea"/>
                        <a:ea typeface="+mn-ea"/>
                      </a:endParaRPr>
                    </a:p>
                  </a:txBody>
                  <a:tcPr/>
                </a:tc>
                <a:tc>
                  <a:txBody>
                    <a:bodyPr/>
                    <a:p>
                      <a:pPr algn="ctr">
                        <a:buNone/>
                      </a:pPr>
                      <a:r>
                        <a:rPr lang="en-US" altLang="zh-CN" sz="1800" dirty="0">
                          <a:latin typeface="+mn-ea"/>
                          <a:sym typeface="+mn-ea"/>
                        </a:rPr>
                        <a:t>0.9394</a:t>
                      </a:r>
                      <a:endParaRPr lang="en-US" altLang="zh-CN" sz="1800" dirty="0">
                        <a:latin typeface="+mn-ea"/>
                        <a:ea typeface="+mn-ea"/>
                      </a:endParaRPr>
                    </a:p>
                  </a:txBody>
                  <a:tcPr/>
                </a:tc>
                <a:tc>
                  <a:txBody>
                    <a:bodyPr/>
                    <a:p>
                      <a:pPr algn="ctr">
                        <a:buNone/>
                      </a:pPr>
                      <a:r>
                        <a:rPr lang="en-US" altLang="zh-CN" sz="1800" dirty="0">
                          <a:latin typeface="+mn-ea"/>
                          <a:sym typeface="+mn-ea"/>
                        </a:rPr>
                        <a:t>0.9091</a:t>
                      </a:r>
                      <a:endParaRPr lang="en-US" altLang="zh-CN" sz="1800" dirty="0">
                        <a:latin typeface="+mn-ea"/>
                        <a:ea typeface="+mn-ea"/>
                      </a:endParaRPr>
                    </a:p>
                  </a:txBody>
                  <a:tcPr/>
                </a:tc>
              </a:tr>
              <a:tr h="370840">
                <a:tc>
                  <a:txBody>
                    <a:bodyPr/>
                    <a:p>
                      <a:pPr algn="ctr">
                        <a:buNone/>
                      </a:pPr>
                      <a:r>
                        <a:rPr lang="en-US" altLang="zh-CN" sz="1800" dirty="0">
                          <a:latin typeface="+mn-ea"/>
                          <a:ea typeface="+mn-ea"/>
                        </a:rPr>
                        <a:t>A8_4</a:t>
                      </a:r>
                      <a:endParaRPr lang="en-US" altLang="zh-CN" sz="1800" dirty="0">
                        <a:latin typeface="+mn-ea"/>
                        <a:ea typeface="+mn-ea"/>
                      </a:endParaRPr>
                    </a:p>
                  </a:txBody>
                  <a:tcPr/>
                </a:tc>
                <a:tc>
                  <a:txBody>
                    <a:bodyPr/>
                    <a:p>
                      <a:pPr algn="ctr">
                        <a:buNone/>
                      </a:pPr>
                      <a:r>
                        <a:rPr lang="en-US" altLang="zh-CN" sz="1800" dirty="0">
                          <a:latin typeface="+mn-ea"/>
                          <a:ea typeface="+mn-ea"/>
                        </a:rPr>
                        <a:t>0.9157 </a:t>
                      </a:r>
                      <a:endParaRPr lang="en-US" altLang="zh-CN" sz="1800" dirty="0">
                        <a:latin typeface="+mn-ea"/>
                        <a:ea typeface="+mn-ea"/>
                      </a:endParaRPr>
                    </a:p>
                  </a:txBody>
                  <a:tcPr/>
                </a:tc>
                <a:tc>
                  <a:txBody>
                    <a:bodyPr/>
                    <a:p>
                      <a:pPr algn="ctr">
                        <a:buNone/>
                      </a:pPr>
                      <a:r>
                        <a:rPr lang="en-US" altLang="zh-CN" sz="1800" dirty="0">
                          <a:latin typeface="+mn-ea"/>
                          <a:sym typeface="+mn-ea"/>
                        </a:rPr>
                        <a:t>0.9398</a:t>
                      </a:r>
                      <a:endParaRPr lang="en-US" altLang="zh-CN" sz="1800" dirty="0">
                        <a:latin typeface="+mn-ea"/>
                        <a:ea typeface="+mn-ea"/>
                      </a:endParaRPr>
                    </a:p>
                  </a:txBody>
                  <a:tcPr/>
                </a:tc>
                <a:tc>
                  <a:txBody>
                    <a:bodyPr/>
                    <a:p>
                      <a:pPr algn="ctr">
                        <a:buNone/>
                      </a:pPr>
                      <a:r>
                        <a:rPr lang="en-US" altLang="zh-CN" sz="1800" dirty="0">
                          <a:latin typeface="+mn-ea"/>
                          <a:sym typeface="+mn-ea"/>
                        </a:rPr>
                        <a:t>0.9759</a:t>
                      </a:r>
                      <a:endParaRPr lang="en-US" altLang="zh-CN" sz="1800" dirty="0">
                        <a:latin typeface="+mn-ea"/>
                        <a:ea typeface="+mn-ea"/>
                      </a:endParaRPr>
                    </a:p>
                  </a:txBody>
                  <a:tcPr/>
                </a:tc>
                <a:tc>
                  <a:txBody>
                    <a:bodyPr/>
                    <a:p>
                      <a:pPr algn="ctr">
                        <a:buNone/>
                      </a:pPr>
                      <a:r>
                        <a:rPr lang="en-US" altLang="zh-CN" sz="1800" dirty="0">
                          <a:latin typeface="+mn-ea"/>
                          <a:sym typeface="+mn-ea"/>
                        </a:rPr>
                        <a:t>0.9759</a:t>
                      </a:r>
                      <a:endParaRPr lang="en-US" altLang="zh-CN" sz="1800" dirty="0">
                        <a:latin typeface="+mn-ea"/>
                        <a:sym typeface="+mn-ea"/>
                      </a:endParaRPr>
                    </a:p>
                  </a:txBody>
                  <a:tcPr/>
                </a:tc>
                <a:tc>
                  <a:txBody>
                    <a:bodyPr/>
                    <a:p>
                      <a:pPr algn="ctr">
                        <a:buNone/>
                      </a:pPr>
                      <a:r>
                        <a:rPr lang="en-US" altLang="zh-CN" sz="1800" dirty="0">
                          <a:latin typeface="+mn-ea"/>
                          <a:ea typeface="+mn-ea"/>
                        </a:rPr>
                        <a:t>0.9277</a:t>
                      </a:r>
                      <a:endParaRPr lang="en-US" altLang="zh-CN" sz="1800" dirty="0">
                        <a:latin typeface="+mn-ea"/>
                        <a:ea typeface="+mn-ea"/>
                      </a:endParaRPr>
                    </a:p>
                  </a:txBody>
                  <a:tcPr/>
                </a:tc>
              </a:tr>
            </a:tbl>
          </a:graphicData>
        </a:graphic>
      </p:graphicFrame>
      <p:sp>
        <p:nvSpPr>
          <p:cNvPr id="4" name="文本框 3"/>
          <p:cNvSpPr txBox="1"/>
          <p:nvPr/>
        </p:nvSpPr>
        <p:spPr>
          <a:xfrm>
            <a:off x="3397250" y="1515745"/>
            <a:ext cx="2094865" cy="368300"/>
          </a:xfrm>
          <a:prstGeom prst="rect">
            <a:avLst/>
          </a:prstGeom>
          <a:noFill/>
        </p:spPr>
        <p:txBody>
          <a:bodyPr wrap="square" rtlCol="0">
            <a:spAutoFit/>
          </a:bodyPr>
          <a:p>
            <a:r>
              <a:rPr lang="en-US" altLang="zh-CN"/>
              <a:t> DIC</a:t>
            </a:r>
            <a:r>
              <a:rPr lang="zh-CN" altLang="en-US"/>
              <a:t>预测的准确率</a:t>
            </a:r>
            <a:endParaRPr lang="zh-CN" altLang="en-US"/>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模型训练</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graphicFrame>
        <p:nvGraphicFramePr>
          <p:cNvPr id="14" name="表格 14"/>
          <p:cNvGraphicFramePr>
            <a:graphicFrameLocks noGrp="1"/>
          </p:cNvGraphicFramePr>
          <p:nvPr/>
        </p:nvGraphicFramePr>
        <p:xfrm>
          <a:off x="1156207" y="1228970"/>
          <a:ext cx="6788785" cy="4833620"/>
        </p:xfrm>
        <a:graphic>
          <a:graphicData uri="http://schemas.openxmlformats.org/drawingml/2006/table">
            <a:tbl>
              <a:tblPr firstRow="1" bandRow="1">
                <a:tableStyleId>{7DF18680-E054-41AD-8BC1-D1AEF772440D}</a:tableStyleId>
              </a:tblPr>
              <a:tblGrid>
                <a:gridCol w="1399540"/>
                <a:gridCol w="1035685"/>
                <a:gridCol w="983615"/>
                <a:gridCol w="1093470"/>
                <a:gridCol w="1186180"/>
                <a:gridCol w="1090295"/>
              </a:tblGrid>
              <a:tr h="377190">
                <a:tc>
                  <a:txBody>
                    <a:bodyPr/>
                    <a:p>
                      <a:pPr algn="ctr"/>
                      <a:r>
                        <a:rPr lang="zh-CN" altLang="en-US" sz="1800" dirty="0">
                          <a:latin typeface="+mn-ea"/>
                          <a:ea typeface="+mn-ea"/>
                        </a:rPr>
                        <a:t>数据集名称</a:t>
                      </a:r>
                      <a:endParaRPr lang="en-US" altLang="zh-CN" sz="1800" dirty="0">
                        <a:latin typeface="+mn-ea"/>
                        <a:ea typeface="+mn-ea"/>
                      </a:endParaRPr>
                    </a:p>
                  </a:txBody>
                  <a:tcPr/>
                </a:tc>
                <a:tc>
                  <a:txBody>
                    <a:bodyPr/>
                    <a:p>
                      <a:pPr algn="ctr">
                        <a:buNone/>
                      </a:pPr>
                      <a:r>
                        <a:rPr lang="en-US" altLang="zh-CN" sz="1800" dirty="0">
                          <a:latin typeface="+mn-ea"/>
                          <a:ea typeface="+mn-ea"/>
                        </a:rPr>
                        <a:t>SGD</a:t>
                      </a:r>
                      <a:endParaRPr lang="en-US" altLang="zh-CN" sz="1800" dirty="0">
                        <a:latin typeface="+mn-ea"/>
                        <a:ea typeface="+mn-ea"/>
                      </a:endParaRPr>
                    </a:p>
                  </a:txBody>
                  <a:tcPr/>
                </a:tc>
                <a:tc>
                  <a:txBody>
                    <a:bodyPr/>
                    <a:p>
                      <a:pPr algn="ctr"/>
                      <a:r>
                        <a:rPr lang="en-US" altLang="zh-CN" sz="1800" dirty="0">
                          <a:latin typeface="+mn-ea"/>
                          <a:ea typeface="+mn-ea"/>
                        </a:rPr>
                        <a:t>SVC</a:t>
                      </a:r>
                      <a:endParaRPr lang="en-US" altLang="zh-CN" sz="1800" dirty="0">
                        <a:latin typeface="+mn-ea"/>
                        <a:ea typeface="+mn-ea"/>
                      </a:endParaRPr>
                    </a:p>
                  </a:txBody>
                  <a:tcPr/>
                </a:tc>
                <a:tc>
                  <a:txBody>
                    <a:bodyPr/>
                    <a:p>
                      <a:pPr algn="ctr">
                        <a:buNone/>
                      </a:pPr>
                      <a:r>
                        <a:rPr lang="zh-CN" altLang="en-US" sz="1800" dirty="0">
                          <a:latin typeface="+mn-ea"/>
                          <a:ea typeface="+mn-ea"/>
                        </a:rPr>
                        <a:t>决策树</a:t>
                      </a:r>
                      <a:endParaRPr lang="zh-CN" altLang="en-US" sz="1800" dirty="0">
                        <a:latin typeface="+mn-ea"/>
                        <a:ea typeface="+mn-ea"/>
                      </a:endParaRPr>
                    </a:p>
                  </a:txBody>
                  <a:tcPr/>
                </a:tc>
                <a:tc>
                  <a:txBody>
                    <a:bodyPr/>
                    <a:p>
                      <a:pPr algn="ctr">
                        <a:buNone/>
                      </a:pPr>
                      <a:r>
                        <a:rPr lang="zh-CN" altLang="en-US" sz="1800" dirty="0">
                          <a:latin typeface="+mn-ea"/>
                          <a:ea typeface="+mn-ea"/>
                        </a:rPr>
                        <a:t>随机森林</a:t>
                      </a:r>
                      <a:endParaRPr lang="zh-CN" altLang="en-US" sz="1800" dirty="0">
                        <a:latin typeface="+mn-ea"/>
                        <a:ea typeface="+mn-ea"/>
                      </a:endParaRPr>
                    </a:p>
                  </a:txBody>
                  <a:tcPr/>
                </a:tc>
                <a:tc>
                  <a:txBody>
                    <a:bodyPr/>
                    <a:p>
                      <a:pPr algn="ctr">
                        <a:buNone/>
                      </a:pPr>
                      <a:r>
                        <a:rPr lang="en-US" altLang="zh-CN" sz="1800" dirty="0">
                          <a:latin typeface="+mn-ea"/>
                          <a:ea typeface="+mn-ea"/>
                        </a:rPr>
                        <a:t>KNN</a:t>
                      </a:r>
                      <a:endParaRPr lang="en-US" altLang="zh-CN" sz="1800" dirty="0">
                        <a:latin typeface="+mn-ea"/>
                        <a:ea typeface="+mn-ea"/>
                      </a:endParaRPr>
                    </a:p>
                  </a:txBody>
                  <a:tcPr/>
                </a:tc>
              </a:tr>
              <a:tr h="377190">
                <a:tc>
                  <a:txBody>
                    <a:bodyPr/>
                    <a:p>
                      <a:pPr algn="ctr">
                        <a:buNone/>
                      </a:pPr>
                      <a:r>
                        <a:rPr lang="en-US" altLang="zh-CN" sz="1800" dirty="0">
                          <a:latin typeface="+mn-ea"/>
                          <a:ea typeface="+mn-ea"/>
                        </a:rPr>
                        <a:t>A12_1</a:t>
                      </a:r>
                      <a:endParaRPr lang="en-US" altLang="zh-CN" sz="1800" dirty="0">
                        <a:latin typeface="+mn-ea"/>
                        <a:ea typeface="+mn-ea"/>
                      </a:endParaRPr>
                    </a:p>
                  </a:txBody>
                  <a:tcPr/>
                </a:tc>
                <a:tc>
                  <a:txBody>
                    <a:bodyPr/>
                    <a:p>
                      <a:pPr algn="ctr">
                        <a:buNone/>
                      </a:pPr>
                      <a:r>
                        <a:rPr lang="en-US" altLang="zh-CN" sz="1800" dirty="0">
                          <a:latin typeface="+mn-ea"/>
                          <a:ea typeface="+mn-ea"/>
                        </a:rPr>
                        <a:t>0.8987 </a:t>
                      </a:r>
                      <a:endParaRPr lang="en-US" altLang="zh-CN" sz="1800" dirty="0">
                        <a:latin typeface="+mn-ea"/>
                        <a:ea typeface="+mn-ea"/>
                      </a:endParaRPr>
                    </a:p>
                  </a:txBody>
                  <a:tcPr/>
                </a:tc>
                <a:tc>
                  <a:txBody>
                    <a:bodyPr/>
                    <a:p>
                      <a:pPr algn="ctr">
                        <a:buNone/>
                      </a:pPr>
                      <a:r>
                        <a:rPr lang="en-US" altLang="zh-CN" sz="1800" dirty="0">
                          <a:latin typeface="+mn-ea"/>
                          <a:sym typeface="+mn-ea"/>
                        </a:rPr>
                        <a:t>0.9248</a:t>
                      </a:r>
                      <a:endParaRPr lang="en-US" altLang="zh-CN" sz="1800" dirty="0">
                        <a:latin typeface="+mn-ea"/>
                        <a:ea typeface="+mn-ea"/>
                      </a:endParaRPr>
                    </a:p>
                  </a:txBody>
                  <a:tcPr/>
                </a:tc>
                <a:tc>
                  <a:txBody>
                    <a:bodyPr/>
                    <a:p>
                      <a:pPr algn="ctr">
                        <a:buNone/>
                      </a:pPr>
                      <a:r>
                        <a:rPr lang="en-US" altLang="zh-CN" sz="1800" dirty="0">
                          <a:latin typeface="+mn-ea"/>
                          <a:sym typeface="+mn-ea"/>
                        </a:rPr>
                        <a:t>0.9183</a:t>
                      </a:r>
                      <a:endParaRPr lang="en-US" altLang="zh-CN" sz="1800" dirty="0">
                        <a:latin typeface="Arial" panose="020B0604020202020204" pitchFamily="34" charset="0"/>
                        <a:ea typeface="+mn-ea"/>
                      </a:endParaRPr>
                    </a:p>
                  </a:txBody>
                  <a:tcPr/>
                </a:tc>
                <a:tc>
                  <a:txBody>
                    <a:bodyPr/>
                    <a:p>
                      <a:pPr algn="ctr">
                        <a:buNone/>
                      </a:pPr>
                      <a:r>
                        <a:rPr lang="en-US" altLang="zh-CN" sz="1800" dirty="0">
                          <a:latin typeface="+mn-ea"/>
                          <a:sym typeface="+mn-ea"/>
                        </a:rPr>
                        <a:t>0.9346</a:t>
                      </a:r>
                      <a:r>
                        <a:rPr lang="en-US" altLang="zh-CN" sz="1800" dirty="0">
                          <a:latin typeface="+mn-ea"/>
                          <a:sym typeface="+mn-ea"/>
                        </a:rPr>
                        <a:t> </a:t>
                      </a:r>
                      <a:endParaRPr lang="en-US" altLang="zh-CN" sz="1800" dirty="0">
                        <a:latin typeface="Arial" panose="020B0604020202020204" pitchFamily="34" charset="0"/>
                        <a:ea typeface="+mn-ea"/>
                      </a:endParaRPr>
                    </a:p>
                  </a:txBody>
                  <a:tcPr/>
                </a:tc>
                <a:tc>
                  <a:txBody>
                    <a:bodyPr/>
                    <a:p>
                      <a:pPr algn="ctr">
                        <a:buNone/>
                      </a:pPr>
                      <a:r>
                        <a:rPr lang="en-US" altLang="zh-CN" sz="1800" dirty="0">
                          <a:latin typeface="+mn-ea"/>
                          <a:sym typeface="+mn-ea"/>
                        </a:rPr>
                        <a:t>0.9346</a:t>
                      </a:r>
                      <a:endParaRPr lang="en-US" altLang="zh-CN" sz="1800" dirty="0">
                        <a:latin typeface="Arial" panose="020B0604020202020204" pitchFamily="34" charset="0"/>
                        <a:ea typeface="+mn-ea"/>
                      </a:endParaRPr>
                    </a:p>
                  </a:txBody>
                  <a:tcPr/>
                </a:tc>
              </a:tr>
              <a:tr h="370840">
                <a:tc>
                  <a:txBody>
                    <a:bodyPr/>
                    <a:p>
                      <a:pPr algn="ctr">
                        <a:buNone/>
                      </a:pPr>
                      <a:r>
                        <a:rPr lang="en-US" altLang="zh-CN" sz="1800" dirty="0">
                          <a:latin typeface="+mn-ea"/>
                          <a:ea typeface="+mn-ea"/>
                        </a:rPr>
                        <a:t>A4_1</a:t>
                      </a:r>
                      <a:endParaRPr lang="en-US" altLang="zh-CN" sz="1800" dirty="0">
                        <a:latin typeface="+mn-ea"/>
                        <a:ea typeface="+mn-ea"/>
                      </a:endParaRPr>
                    </a:p>
                  </a:txBody>
                  <a:tcPr/>
                </a:tc>
                <a:tc>
                  <a:txBody>
                    <a:bodyPr/>
                    <a:p>
                      <a:pPr algn="ctr">
                        <a:buNone/>
                      </a:pPr>
                      <a:r>
                        <a:rPr lang="en-US" altLang="zh-CN" sz="1800" dirty="0">
                          <a:latin typeface="+mn-ea"/>
                          <a:ea typeface="+mn-ea"/>
                        </a:rPr>
                        <a:t>0.947 </a:t>
                      </a:r>
                      <a:endParaRPr lang="en-US" altLang="zh-CN" sz="1800" dirty="0">
                        <a:latin typeface="+mn-ea"/>
                        <a:ea typeface="+mn-ea"/>
                      </a:endParaRPr>
                    </a:p>
                  </a:txBody>
                  <a:tcPr/>
                </a:tc>
                <a:tc>
                  <a:txBody>
                    <a:bodyPr/>
                    <a:p>
                      <a:pPr algn="ctr">
                        <a:buNone/>
                      </a:pPr>
                      <a:r>
                        <a:rPr lang="en-US" altLang="zh-CN" sz="1800" dirty="0">
                          <a:latin typeface="+mn-ea"/>
                          <a:sym typeface="+mn-ea"/>
                        </a:rPr>
                        <a:t>0.9621</a:t>
                      </a:r>
                      <a:endParaRPr lang="en-US" altLang="zh-CN" sz="1800" dirty="0">
                        <a:latin typeface="+mn-ea"/>
                        <a:ea typeface="+mn-ea"/>
                      </a:endParaRPr>
                    </a:p>
                  </a:txBody>
                  <a:tcPr/>
                </a:tc>
                <a:tc>
                  <a:txBody>
                    <a:bodyPr/>
                    <a:p>
                      <a:pPr algn="ctr">
                        <a:buNone/>
                      </a:pPr>
                      <a:r>
                        <a:rPr lang="en-US" altLang="zh-CN" sz="1800" dirty="0">
                          <a:latin typeface="+mn-ea"/>
                          <a:sym typeface="+mn-ea"/>
                        </a:rPr>
                        <a:t>0.9394</a:t>
                      </a:r>
                      <a:endParaRPr lang="en-US" altLang="zh-CN" sz="1800" dirty="0">
                        <a:latin typeface="+mn-ea"/>
                        <a:ea typeface="+mn-ea"/>
                      </a:endParaRPr>
                    </a:p>
                  </a:txBody>
                  <a:tcPr/>
                </a:tc>
                <a:tc>
                  <a:txBody>
                    <a:bodyPr/>
                    <a:p>
                      <a:pPr algn="ctr">
                        <a:buNone/>
                      </a:pPr>
                      <a:r>
                        <a:rPr lang="en-US" altLang="zh-CN" sz="1800" dirty="0">
                          <a:latin typeface="+mn-ea"/>
                          <a:sym typeface="+mn-ea"/>
                        </a:rPr>
                        <a:t>0.9545</a:t>
                      </a:r>
                      <a:endParaRPr lang="en-US" altLang="zh-CN" sz="1800" dirty="0">
                        <a:latin typeface="+mn-ea"/>
                        <a:ea typeface="+mn-ea"/>
                      </a:endParaRPr>
                    </a:p>
                  </a:txBody>
                  <a:tcPr/>
                </a:tc>
                <a:tc>
                  <a:txBody>
                    <a:bodyPr/>
                    <a:p>
                      <a:pPr algn="ctr">
                        <a:buNone/>
                      </a:pPr>
                      <a:r>
                        <a:rPr lang="en-US" altLang="zh-CN" sz="1800" dirty="0">
                          <a:latin typeface="+mn-ea"/>
                          <a:sym typeface="+mn-ea"/>
                        </a:rPr>
                        <a:t>0.9394</a:t>
                      </a:r>
                      <a:endParaRPr lang="en-US" altLang="zh-CN" sz="1800" dirty="0">
                        <a:latin typeface="+mn-ea"/>
                        <a:ea typeface="+mn-ea"/>
                      </a:endParaRPr>
                    </a:p>
                  </a:txBody>
                  <a:tcPr/>
                </a:tc>
              </a:tr>
              <a:tr h="370840">
                <a:tc>
                  <a:txBody>
                    <a:bodyPr/>
                    <a:p>
                      <a:pPr algn="ctr">
                        <a:buNone/>
                      </a:pPr>
                      <a:r>
                        <a:rPr lang="en-US" altLang="zh-CN" sz="1800" dirty="0">
                          <a:latin typeface="+mn-ea"/>
                          <a:ea typeface="+mn-ea"/>
                        </a:rPr>
                        <a:t>A8_1</a:t>
                      </a:r>
                      <a:endParaRPr lang="en-US" altLang="zh-CN" sz="1800" dirty="0">
                        <a:latin typeface="+mn-ea"/>
                        <a:ea typeface="+mn-ea"/>
                      </a:endParaRPr>
                    </a:p>
                  </a:txBody>
                  <a:tcPr/>
                </a:tc>
                <a:tc>
                  <a:txBody>
                    <a:bodyPr/>
                    <a:p>
                      <a:pPr algn="ctr">
                        <a:buNone/>
                      </a:pPr>
                      <a:r>
                        <a:rPr lang="en-US" altLang="zh-CN" sz="1800" dirty="0">
                          <a:latin typeface="+mn-ea"/>
                          <a:ea typeface="+mn-ea"/>
                        </a:rPr>
                        <a:t>0.9329  </a:t>
                      </a:r>
                      <a:endParaRPr lang="en-US" altLang="zh-CN" sz="1800" dirty="0">
                        <a:latin typeface="+mn-ea"/>
                        <a:ea typeface="+mn-ea"/>
                      </a:endParaRPr>
                    </a:p>
                  </a:txBody>
                  <a:tcPr/>
                </a:tc>
                <a:tc>
                  <a:txBody>
                    <a:bodyPr/>
                    <a:p>
                      <a:pPr algn="ctr">
                        <a:buNone/>
                      </a:pPr>
                      <a:r>
                        <a:rPr lang="en-US" altLang="zh-CN" sz="1800" dirty="0">
                          <a:latin typeface="+mn-ea"/>
                          <a:sym typeface="+mn-ea"/>
                        </a:rPr>
                        <a:t>0.9634</a:t>
                      </a:r>
                      <a:endParaRPr lang="en-US" altLang="zh-CN" sz="1800" dirty="0">
                        <a:latin typeface="+mn-ea"/>
                        <a:ea typeface="+mn-ea"/>
                      </a:endParaRPr>
                    </a:p>
                  </a:txBody>
                  <a:tcPr/>
                </a:tc>
                <a:tc>
                  <a:txBody>
                    <a:bodyPr/>
                    <a:p>
                      <a:pPr algn="ctr">
                        <a:buNone/>
                      </a:pPr>
                      <a:r>
                        <a:rPr lang="en-US" altLang="zh-CN" sz="1800" dirty="0">
                          <a:latin typeface="+mn-ea"/>
                          <a:sym typeface="+mn-ea"/>
                        </a:rPr>
                        <a:t>0.9543</a:t>
                      </a:r>
                      <a:r>
                        <a:rPr lang="en-US" altLang="zh-CN" sz="1800" dirty="0">
                          <a:latin typeface="+mn-ea"/>
                          <a:sym typeface="+mn-ea"/>
                        </a:rPr>
                        <a:t> </a:t>
                      </a:r>
                      <a:endParaRPr lang="en-US" altLang="zh-CN" sz="1800" dirty="0">
                        <a:latin typeface="+mn-ea"/>
                        <a:ea typeface="+mn-ea"/>
                      </a:endParaRPr>
                    </a:p>
                  </a:txBody>
                  <a:tcPr/>
                </a:tc>
                <a:tc>
                  <a:txBody>
                    <a:bodyPr/>
                    <a:p>
                      <a:pPr algn="ctr">
                        <a:buNone/>
                      </a:pPr>
                      <a:r>
                        <a:rPr lang="en-US" altLang="zh-CN" sz="1800" dirty="0">
                          <a:latin typeface="+mn-ea"/>
                          <a:sym typeface="+mn-ea"/>
                        </a:rPr>
                        <a:t>0.9665</a:t>
                      </a:r>
                      <a:r>
                        <a:rPr lang="en-US" altLang="zh-CN" sz="1800" dirty="0">
                          <a:latin typeface="+mn-ea"/>
                          <a:sym typeface="+mn-ea"/>
                        </a:rPr>
                        <a:t> </a:t>
                      </a:r>
                      <a:endParaRPr lang="en-US" altLang="zh-CN" sz="1800" dirty="0">
                        <a:latin typeface="+mn-ea"/>
                        <a:ea typeface="+mn-ea"/>
                      </a:endParaRPr>
                    </a:p>
                  </a:txBody>
                  <a:tcPr/>
                </a:tc>
                <a:tc>
                  <a:txBody>
                    <a:bodyPr/>
                    <a:p>
                      <a:pPr algn="ctr">
                        <a:buNone/>
                      </a:pPr>
                      <a:r>
                        <a:rPr lang="en-US" altLang="zh-CN" sz="1800" dirty="0">
                          <a:latin typeface="+mn-ea"/>
                          <a:sym typeface="+mn-ea"/>
                        </a:rPr>
                        <a:t>0.9573</a:t>
                      </a:r>
                      <a:endParaRPr lang="en-US" altLang="zh-CN" sz="1800" dirty="0">
                        <a:latin typeface="+mn-ea"/>
                        <a:ea typeface="+mn-ea"/>
                      </a:endParaRPr>
                    </a:p>
                  </a:txBody>
                  <a:tcPr/>
                </a:tc>
              </a:tr>
              <a:tr h="370840">
                <a:tc>
                  <a:txBody>
                    <a:bodyPr/>
                    <a:p>
                      <a:pPr algn="ctr">
                        <a:buNone/>
                      </a:pPr>
                      <a:r>
                        <a:rPr lang="en-US" altLang="zh-CN" sz="1800" dirty="0">
                          <a:latin typeface="+mn-ea"/>
                          <a:ea typeface="+mn-ea"/>
                        </a:rPr>
                        <a:t>A12_2</a:t>
                      </a:r>
                      <a:endParaRPr lang="en-US" altLang="zh-CN" sz="1800" dirty="0">
                        <a:latin typeface="+mn-ea"/>
                        <a:ea typeface="+mn-ea"/>
                      </a:endParaRPr>
                    </a:p>
                  </a:txBody>
                  <a:tcPr/>
                </a:tc>
                <a:tc>
                  <a:txBody>
                    <a:bodyPr/>
                    <a:p>
                      <a:pPr algn="ctr">
                        <a:buNone/>
                      </a:pPr>
                      <a:r>
                        <a:rPr lang="en-US" altLang="zh-CN" sz="1800" dirty="0">
                          <a:latin typeface="+mn-ea"/>
                          <a:ea typeface="+mn-ea"/>
                        </a:rPr>
                        <a:t>0.8854 </a:t>
                      </a:r>
                      <a:endParaRPr lang="en-US" altLang="zh-CN" sz="1800" dirty="0">
                        <a:latin typeface="+mn-ea"/>
                        <a:ea typeface="+mn-ea"/>
                      </a:endParaRPr>
                    </a:p>
                  </a:txBody>
                  <a:tcPr/>
                </a:tc>
                <a:tc>
                  <a:txBody>
                    <a:bodyPr/>
                    <a:p>
                      <a:pPr algn="ctr">
                        <a:buNone/>
                      </a:pPr>
                      <a:r>
                        <a:rPr lang="en-US" altLang="zh-CN" sz="1800" dirty="0">
                          <a:latin typeface="+mn-ea"/>
                          <a:sym typeface="+mn-ea"/>
                        </a:rPr>
                        <a:t>0.9375 </a:t>
                      </a:r>
                      <a:endParaRPr lang="en-US" altLang="zh-CN" sz="1800" dirty="0">
                        <a:latin typeface="+mn-ea"/>
                        <a:ea typeface="+mn-ea"/>
                      </a:endParaRPr>
                    </a:p>
                  </a:txBody>
                  <a:tcPr/>
                </a:tc>
                <a:tc>
                  <a:txBody>
                    <a:bodyPr/>
                    <a:p>
                      <a:pPr algn="ctr">
                        <a:buNone/>
                      </a:pPr>
                      <a:r>
                        <a:rPr lang="en-US" altLang="zh-CN" sz="1800" dirty="0">
                          <a:latin typeface="+mn-ea"/>
                          <a:sym typeface="+mn-ea"/>
                        </a:rPr>
                        <a:t>0.9062 </a:t>
                      </a:r>
                      <a:r>
                        <a:rPr lang="en-US" altLang="zh-CN" sz="1800" dirty="0">
                          <a:latin typeface="+mn-ea"/>
                          <a:sym typeface="+mn-ea"/>
                        </a:rPr>
                        <a:t> </a:t>
                      </a:r>
                      <a:endParaRPr lang="en-US" altLang="zh-CN" sz="1800" dirty="0">
                        <a:latin typeface="+mn-ea"/>
                        <a:ea typeface="+mn-ea"/>
                      </a:endParaRPr>
                    </a:p>
                  </a:txBody>
                  <a:tcPr/>
                </a:tc>
                <a:tc>
                  <a:txBody>
                    <a:bodyPr/>
                    <a:p>
                      <a:pPr algn="ctr">
                        <a:buNone/>
                      </a:pPr>
                      <a:r>
                        <a:rPr lang="en-US" altLang="zh-CN" sz="1800" dirty="0">
                          <a:latin typeface="+mn-ea"/>
                          <a:sym typeface="+mn-ea"/>
                        </a:rPr>
                        <a:t>0.9427 </a:t>
                      </a:r>
                      <a:endParaRPr lang="en-US" altLang="zh-CN" sz="1800" dirty="0">
                        <a:latin typeface="+mn-ea"/>
                        <a:ea typeface="+mn-ea"/>
                      </a:endParaRPr>
                    </a:p>
                  </a:txBody>
                  <a:tcPr/>
                </a:tc>
                <a:tc>
                  <a:txBody>
                    <a:bodyPr/>
                    <a:p>
                      <a:pPr algn="ctr">
                        <a:buNone/>
                      </a:pPr>
                      <a:r>
                        <a:rPr lang="en-US" altLang="zh-CN" sz="1800" dirty="0">
                          <a:latin typeface="+mn-ea"/>
                          <a:sym typeface="+mn-ea"/>
                        </a:rPr>
                        <a:t>0.9375</a:t>
                      </a:r>
                      <a:endParaRPr lang="en-US" altLang="zh-CN" sz="1800" dirty="0">
                        <a:latin typeface="+mn-ea"/>
                        <a:ea typeface="+mn-ea"/>
                      </a:endParaRPr>
                    </a:p>
                  </a:txBody>
                  <a:tcPr/>
                </a:tc>
              </a:tr>
              <a:tr h="370840">
                <a:tc>
                  <a:txBody>
                    <a:bodyPr/>
                    <a:p>
                      <a:pPr algn="ctr">
                        <a:buNone/>
                      </a:pPr>
                      <a:r>
                        <a:rPr lang="en-US" altLang="zh-CN" sz="1800" b="0" dirty="0">
                          <a:latin typeface="+mn-ea"/>
                          <a:ea typeface="+mn-ea"/>
                        </a:rPr>
                        <a:t>A4_2</a:t>
                      </a:r>
                      <a:endParaRPr lang="en-US" altLang="zh-CN" sz="1800" b="0" dirty="0">
                        <a:latin typeface="+mn-ea"/>
                        <a:ea typeface="+mn-ea"/>
                      </a:endParaRPr>
                    </a:p>
                  </a:txBody>
                  <a:tcPr/>
                </a:tc>
                <a:tc>
                  <a:txBody>
                    <a:bodyPr/>
                    <a:p>
                      <a:pPr algn="ctr">
                        <a:buNone/>
                      </a:pPr>
                      <a:r>
                        <a:rPr lang="en-US" altLang="zh-CN" sz="1800" b="0" dirty="0">
                          <a:latin typeface="+mn-ea"/>
                          <a:ea typeface="+mn-ea"/>
                        </a:rPr>
                        <a:t>0.9625 </a:t>
                      </a:r>
                      <a:endParaRPr lang="en-US" altLang="zh-CN" sz="1800" b="0" dirty="0">
                        <a:latin typeface="+mn-ea"/>
                        <a:ea typeface="+mn-ea"/>
                      </a:endParaRPr>
                    </a:p>
                  </a:txBody>
                  <a:tcPr/>
                </a:tc>
                <a:tc>
                  <a:txBody>
                    <a:bodyPr/>
                    <a:p>
                      <a:pPr algn="ctr">
                        <a:buNone/>
                      </a:pPr>
                      <a:r>
                        <a:rPr lang="en-US" altLang="zh-CN" sz="1800" dirty="0">
                          <a:latin typeface="+mn-ea"/>
                          <a:sym typeface="+mn-ea"/>
                        </a:rPr>
                        <a:t>0.975 </a:t>
                      </a:r>
                      <a:endParaRPr lang="en-US" altLang="zh-CN" sz="1800" b="0" dirty="0">
                        <a:latin typeface="+mn-ea"/>
                        <a:ea typeface="+mn-ea"/>
                        <a:sym typeface="+mn-ea"/>
                      </a:endParaRPr>
                    </a:p>
                  </a:txBody>
                  <a:tcPr/>
                </a:tc>
                <a:tc>
                  <a:txBody>
                    <a:bodyPr/>
                    <a:p>
                      <a:pPr algn="ctr">
                        <a:buNone/>
                      </a:pPr>
                      <a:r>
                        <a:rPr lang="en-US" altLang="zh-CN" sz="1800" dirty="0">
                          <a:latin typeface="+mn-ea"/>
                          <a:sym typeface="+mn-ea"/>
                        </a:rPr>
                        <a:t>0.9625 </a:t>
                      </a:r>
                      <a:endParaRPr lang="en-US" altLang="zh-CN" sz="1800" b="0" dirty="0">
                        <a:latin typeface="+mn-ea"/>
                        <a:ea typeface="+mn-ea"/>
                        <a:sym typeface="+mn-ea"/>
                      </a:endParaRPr>
                    </a:p>
                  </a:txBody>
                  <a:tcPr/>
                </a:tc>
                <a:tc>
                  <a:txBody>
                    <a:bodyPr/>
                    <a:p>
                      <a:pPr algn="ctr">
                        <a:buNone/>
                      </a:pPr>
                      <a:r>
                        <a:rPr lang="en-US" altLang="zh-CN" sz="1800" dirty="0">
                          <a:latin typeface="+mn-ea"/>
                          <a:sym typeface="+mn-ea"/>
                        </a:rPr>
                        <a:t>0.975</a:t>
                      </a:r>
                      <a:endParaRPr lang="en-US" altLang="zh-CN" sz="1800" b="0" dirty="0">
                        <a:latin typeface="+mn-ea"/>
                        <a:ea typeface="+mn-ea"/>
                        <a:sym typeface="+mn-ea"/>
                      </a:endParaRPr>
                    </a:p>
                  </a:txBody>
                  <a:tcPr/>
                </a:tc>
                <a:tc>
                  <a:txBody>
                    <a:bodyPr/>
                    <a:p>
                      <a:pPr algn="ctr">
                        <a:buNone/>
                      </a:pPr>
                      <a:r>
                        <a:rPr lang="en-US" altLang="zh-CN" sz="1800" b="0" dirty="0">
                          <a:latin typeface="+mn-ea"/>
                          <a:ea typeface="+mn-ea"/>
                        </a:rPr>
                        <a:t>0.95</a:t>
                      </a:r>
                      <a:endParaRPr lang="en-US" altLang="zh-CN" sz="1800" b="0" dirty="0">
                        <a:latin typeface="+mn-ea"/>
                        <a:ea typeface="+mn-ea"/>
                      </a:endParaRPr>
                    </a:p>
                  </a:txBody>
                  <a:tcPr/>
                </a:tc>
              </a:tr>
              <a:tr h="370840">
                <a:tc>
                  <a:txBody>
                    <a:bodyPr/>
                    <a:p>
                      <a:pPr algn="ctr">
                        <a:buNone/>
                      </a:pPr>
                      <a:r>
                        <a:rPr lang="en-US" altLang="zh-CN" sz="1800" dirty="0">
                          <a:latin typeface="+mn-ea"/>
                          <a:ea typeface="+mn-ea"/>
                        </a:rPr>
                        <a:t>A8_2</a:t>
                      </a:r>
                      <a:endParaRPr lang="en-US" altLang="zh-CN" sz="1800" dirty="0">
                        <a:latin typeface="+mn-ea"/>
                        <a:ea typeface="+mn-ea"/>
                      </a:endParaRPr>
                    </a:p>
                  </a:txBody>
                  <a:tcPr/>
                </a:tc>
                <a:tc>
                  <a:txBody>
                    <a:bodyPr/>
                    <a:p>
                      <a:pPr algn="ctr">
                        <a:buNone/>
                      </a:pPr>
                      <a:r>
                        <a:rPr lang="en-US" altLang="zh-CN" sz="1800" dirty="0">
                          <a:latin typeface="+mn-ea"/>
                          <a:ea typeface="+mn-ea"/>
                        </a:rPr>
                        <a:t>0.9464 </a:t>
                      </a:r>
                      <a:endParaRPr lang="en-US" altLang="zh-CN" sz="1800" dirty="0">
                        <a:latin typeface="+mn-ea"/>
                        <a:ea typeface="+mn-ea"/>
                      </a:endParaRPr>
                    </a:p>
                  </a:txBody>
                  <a:tcPr/>
                </a:tc>
                <a:tc>
                  <a:txBody>
                    <a:bodyPr/>
                    <a:p>
                      <a:pPr algn="ctr">
                        <a:buNone/>
                      </a:pPr>
                      <a:r>
                        <a:rPr lang="en-US" altLang="zh-CN" sz="1800" dirty="0">
                          <a:latin typeface="+mn-ea"/>
                          <a:sym typeface="+mn-ea"/>
                        </a:rPr>
                        <a:t>0.9643</a:t>
                      </a:r>
                      <a:endParaRPr lang="en-US" altLang="zh-CN" sz="1800" dirty="0">
                        <a:latin typeface="+mn-ea"/>
                        <a:ea typeface="+mn-ea"/>
                      </a:endParaRPr>
                    </a:p>
                  </a:txBody>
                  <a:tcPr/>
                </a:tc>
                <a:tc>
                  <a:txBody>
                    <a:bodyPr/>
                    <a:p>
                      <a:pPr algn="ctr">
                        <a:buNone/>
                      </a:pPr>
                      <a:r>
                        <a:rPr lang="en-US" altLang="zh-CN" sz="1800" dirty="0">
                          <a:latin typeface="+mn-ea"/>
                          <a:sym typeface="+mn-ea"/>
                        </a:rPr>
                        <a:t>0.9554</a:t>
                      </a:r>
                      <a:endParaRPr lang="en-US" altLang="zh-CN" sz="1800" dirty="0">
                        <a:latin typeface="+mn-ea"/>
                        <a:ea typeface="+mn-ea"/>
                      </a:endParaRPr>
                    </a:p>
                  </a:txBody>
                  <a:tcPr/>
                </a:tc>
                <a:tc>
                  <a:txBody>
                    <a:bodyPr/>
                    <a:p>
                      <a:pPr algn="ctr">
                        <a:buNone/>
                      </a:pPr>
                      <a:r>
                        <a:rPr lang="en-US" altLang="zh-CN" sz="1800" dirty="0">
                          <a:latin typeface="+mn-ea"/>
                          <a:sym typeface="+mn-ea"/>
                        </a:rPr>
                        <a:t>0.9509</a:t>
                      </a:r>
                      <a:endParaRPr lang="en-US" altLang="zh-CN" sz="1800" dirty="0">
                        <a:latin typeface="+mn-ea"/>
                        <a:ea typeface="+mn-ea"/>
                      </a:endParaRPr>
                    </a:p>
                  </a:txBody>
                  <a:tcPr/>
                </a:tc>
                <a:tc>
                  <a:txBody>
                    <a:bodyPr/>
                    <a:p>
                      <a:pPr algn="ctr">
                        <a:buNone/>
                      </a:pPr>
                      <a:r>
                        <a:rPr lang="en-US" altLang="zh-CN" sz="1800" dirty="0">
                          <a:latin typeface="+mn-ea"/>
                          <a:sym typeface="+mn-ea"/>
                        </a:rPr>
                        <a:t>0.9241</a:t>
                      </a:r>
                      <a:endParaRPr lang="en-US" altLang="zh-CN" sz="1800" dirty="0">
                        <a:latin typeface="+mn-ea"/>
                        <a:ea typeface="+mn-ea"/>
                      </a:endParaRPr>
                    </a:p>
                  </a:txBody>
                  <a:tcPr/>
                </a:tc>
              </a:tr>
              <a:tr h="370840">
                <a:tc>
                  <a:txBody>
                    <a:bodyPr/>
                    <a:p>
                      <a:pPr algn="ctr">
                        <a:buNone/>
                      </a:pPr>
                      <a:r>
                        <a:rPr lang="en-US" altLang="zh-CN" sz="1800" dirty="0">
                          <a:latin typeface="+mn-ea"/>
                          <a:ea typeface="+mn-ea"/>
                        </a:rPr>
                        <a:t>A12_3</a:t>
                      </a:r>
                      <a:endParaRPr lang="en-US" altLang="zh-CN" sz="1800" dirty="0">
                        <a:latin typeface="+mn-ea"/>
                        <a:ea typeface="+mn-ea"/>
                      </a:endParaRPr>
                    </a:p>
                  </a:txBody>
                  <a:tcPr/>
                </a:tc>
                <a:tc>
                  <a:txBody>
                    <a:bodyPr/>
                    <a:p>
                      <a:pPr algn="ctr">
                        <a:buNone/>
                      </a:pPr>
                      <a:r>
                        <a:rPr lang="en-US" altLang="zh-CN" sz="1800" dirty="0">
                          <a:latin typeface="+mn-ea"/>
                          <a:ea typeface="+mn-ea"/>
                        </a:rPr>
                        <a:t>0.8969  </a:t>
                      </a:r>
                      <a:endParaRPr lang="en-US" altLang="zh-CN" sz="1800" dirty="0">
                        <a:latin typeface="+mn-ea"/>
                        <a:ea typeface="+mn-ea"/>
                      </a:endParaRPr>
                    </a:p>
                  </a:txBody>
                  <a:tcPr/>
                </a:tc>
                <a:tc>
                  <a:txBody>
                    <a:bodyPr/>
                    <a:p>
                      <a:pPr algn="ctr">
                        <a:buNone/>
                      </a:pPr>
                      <a:r>
                        <a:rPr lang="en-US" altLang="zh-CN" sz="1800" dirty="0">
                          <a:latin typeface="+mn-ea"/>
                          <a:sym typeface="+mn-ea"/>
                        </a:rPr>
                        <a:t>0.9485</a:t>
                      </a:r>
                      <a:endParaRPr lang="en-US" altLang="zh-CN" sz="1800" dirty="0">
                        <a:latin typeface="+mn-ea"/>
                        <a:ea typeface="+mn-ea"/>
                      </a:endParaRPr>
                    </a:p>
                  </a:txBody>
                  <a:tcPr/>
                </a:tc>
                <a:tc>
                  <a:txBody>
                    <a:bodyPr/>
                    <a:p>
                      <a:pPr algn="ctr">
                        <a:buNone/>
                      </a:pPr>
                      <a:r>
                        <a:rPr lang="en-US" altLang="zh-CN" sz="1800" dirty="0">
                          <a:latin typeface="+mn-ea"/>
                          <a:sym typeface="+mn-ea"/>
                        </a:rPr>
                        <a:t>0.9278</a:t>
                      </a:r>
                      <a:endParaRPr lang="en-US" altLang="zh-CN" sz="1800" dirty="0">
                        <a:latin typeface="+mn-ea"/>
                        <a:ea typeface="+mn-ea"/>
                      </a:endParaRPr>
                    </a:p>
                  </a:txBody>
                  <a:tcPr/>
                </a:tc>
                <a:tc>
                  <a:txBody>
                    <a:bodyPr/>
                    <a:p>
                      <a:pPr algn="ctr">
                        <a:buNone/>
                      </a:pPr>
                      <a:r>
                        <a:rPr lang="en-US" altLang="zh-CN" sz="1800" dirty="0">
                          <a:latin typeface="+mn-ea"/>
                          <a:sym typeface="+mn-ea"/>
                        </a:rPr>
                        <a:t>0.9588</a:t>
                      </a:r>
                      <a:endParaRPr lang="en-US" altLang="zh-CN" sz="1800" dirty="0">
                        <a:latin typeface="+mn-ea"/>
                        <a:ea typeface="+mn-ea"/>
                      </a:endParaRPr>
                    </a:p>
                  </a:txBody>
                  <a:tcPr/>
                </a:tc>
                <a:tc>
                  <a:txBody>
                    <a:bodyPr/>
                    <a:p>
                      <a:pPr algn="ctr">
                        <a:buNone/>
                      </a:pPr>
                      <a:r>
                        <a:rPr lang="en-US" altLang="zh-CN" sz="1800" dirty="0">
                          <a:latin typeface="+mn-ea"/>
                          <a:sym typeface="+mn-ea"/>
                        </a:rPr>
                        <a:t>0.9485</a:t>
                      </a:r>
                      <a:endParaRPr lang="en-US" altLang="zh-CN" sz="1800" dirty="0">
                        <a:latin typeface="+mn-ea"/>
                        <a:ea typeface="+mn-ea"/>
                      </a:endParaRPr>
                    </a:p>
                  </a:txBody>
                  <a:tcPr/>
                </a:tc>
              </a:tr>
              <a:tr h="370840">
                <a:tc>
                  <a:txBody>
                    <a:bodyPr/>
                    <a:p>
                      <a:pPr algn="ctr">
                        <a:buNone/>
                      </a:pPr>
                      <a:r>
                        <a:rPr lang="en-US" altLang="zh-CN" sz="1800" b="0" dirty="0">
                          <a:solidFill>
                            <a:schemeClr val="tx1"/>
                          </a:solidFill>
                          <a:latin typeface="+mn-ea"/>
                          <a:ea typeface="+mn-ea"/>
                        </a:rPr>
                        <a:t>A4_3</a:t>
                      </a:r>
                      <a:endParaRPr lang="en-US" altLang="zh-CN" sz="1800" b="0" dirty="0">
                        <a:solidFill>
                          <a:schemeClr val="tx1"/>
                        </a:solidFill>
                        <a:latin typeface="+mn-ea"/>
                        <a:ea typeface="+mn-ea"/>
                      </a:endParaRPr>
                    </a:p>
                  </a:txBody>
                  <a:tcPr/>
                </a:tc>
                <a:tc>
                  <a:txBody>
                    <a:bodyPr/>
                    <a:p>
                      <a:pPr algn="ctr">
                        <a:buNone/>
                      </a:pPr>
                      <a:r>
                        <a:rPr lang="en-US" altLang="zh-CN" sz="1800" b="0" dirty="0">
                          <a:solidFill>
                            <a:schemeClr val="tx1"/>
                          </a:solidFill>
                          <a:latin typeface="+mn-ea"/>
                          <a:ea typeface="+mn-ea"/>
                        </a:rPr>
                        <a:t>0.9811 </a:t>
                      </a:r>
                      <a:endParaRPr lang="en-US" altLang="zh-CN" sz="1800" b="0" dirty="0">
                        <a:solidFill>
                          <a:schemeClr val="tx1"/>
                        </a:solidFill>
                        <a:latin typeface="+mn-ea"/>
                        <a:ea typeface="+mn-ea"/>
                      </a:endParaRPr>
                    </a:p>
                  </a:txBody>
                  <a:tcPr/>
                </a:tc>
                <a:tc>
                  <a:txBody>
                    <a:bodyPr/>
                    <a:p>
                      <a:pPr algn="ctr">
                        <a:buNone/>
                      </a:pPr>
                      <a:r>
                        <a:rPr lang="en-US" altLang="zh-CN" sz="1800" b="0" dirty="0">
                          <a:solidFill>
                            <a:schemeClr val="tx1"/>
                          </a:solidFill>
                          <a:latin typeface="+mn-ea"/>
                          <a:sym typeface="+mn-ea"/>
                        </a:rPr>
                        <a:t>0.9811</a:t>
                      </a:r>
                      <a:endParaRPr lang="en-US" altLang="zh-CN" sz="1800" b="0" dirty="0">
                        <a:solidFill>
                          <a:schemeClr val="tx1"/>
                        </a:solidFill>
                        <a:latin typeface="+mn-ea"/>
                        <a:ea typeface="+mn-ea"/>
                        <a:sym typeface="+mn-ea"/>
                      </a:endParaRPr>
                    </a:p>
                  </a:txBody>
                  <a:tcPr/>
                </a:tc>
                <a:tc>
                  <a:txBody>
                    <a:bodyPr/>
                    <a:p>
                      <a:pPr algn="ctr">
                        <a:buNone/>
                      </a:pPr>
                      <a:r>
                        <a:rPr lang="en-US" altLang="zh-CN" sz="1800" b="0" dirty="0">
                          <a:solidFill>
                            <a:schemeClr val="tx1"/>
                          </a:solidFill>
                          <a:latin typeface="+mn-ea"/>
                          <a:sym typeface="+mn-ea"/>
                        </a:rPr>
                        <a:t>0.9811</a:t>
                      </a:r>
                      <a:endParaRPr lang="en-US" altLang="zh-CN" sz="1800" b="0" dirty="0">
                        <a:solidFill>
                          <a:schemeClr val="tx1"/>
                        </a:solidFill>
                        <a:latin typeface="+mn-ea"/>
                        <a:ea typeface="+mn-ea"/>
                        <a:sym typeface="+mn-ea"/>
                      </a:endParaRPr>
                    </a:p>
                  </a:txBody>
                  <a:tcPr/>
                </a:tc>
                <a:tc>
                  <a:txBody>
                    <a:bodyPr/>
                    <a:p>
                      <a:pPr algn="ctr">
                        <a:buNone/>
                      </a:pPr>
                      <a:r>
                        <a:rPr lang="en-US" altLang="zh-CN" sz="1800" b="0" dirty="0">
                          <a:solidFill>
                            <a:schemeClr val="tx1"/>
                          </a:solidFill>
                          <a:latin typeface="+mn-ea"/>
                          <a:sym typeface="+mn-ea"/>
                        </a:rPr>
                        <a:t>0.9811</a:t>
                      </a:r>
                      <a:endParaRPr lang="en-US" altLang="zh-CN" sz="1800" b="0" dirty="0">
                        <a:solidFill>
                          <a:schemeClr val="tx1"/>
                        </a:solidFill>
                        <a:latin typeface="+mn-ea"/>
                        <a:ea typeface="+mn-ea"/>
                        <a:sym typeface="+mn-ea"/>
                      </a:endParaRPr>
                    </a:p>
                  </a:txBody>
                  <a:tcPr/>
                </a:tc>
                <a:tc>
                  <a:txBody>
                    <a:bodyPr/>
                    <a:p>
                      <a:pPr algn="ctr">
                        <a:buNone/>
                      </a:pPr>
                      <a:r>
                        <a:rPr lang="en-US" altLang="zh-CN" sz="1800" b="0" dirty="0">
                          <a:solidFill>
                            <a:schemeClr val="tx1"/>
                          </a:solidFill>
                          <a:latin typeface="+mn-ea"/>
                          <a:sym typeface="+mn-ea"/>
                        </a:rPr>
                        <a:t>0.9811</a:t>
                      </a:r>
                      <a:endParaRPr lang="en-US" altLang="zh-CN" sz="1800" b="0" dirty="0">
                        <a:solidFill>
                          <a:schemeClr val="tx1"/>
                        </a:solidFill>
                        <a:latin typeface="+mn-ea"/>
                        <a:ea typeface="+mn-ea"/>
                        <a:sym typeface="+mn-ea"/>
                      </a:endParaRPr>
                    </a:p>
                  </a:txBody>
                  <a:tcPr/>
                </a:tc>
              </a:tr>
              <a:tr h="370840">
                <a:tc>
                  <a:txBody>
                    <a:bodyPr/>
                    <a:p>
                      <a:pPr algn="ctr">
                        <a:buNone/>
                      </a:pPr>
                      <a:r>
                        <a:rPr lang="en-US" altLang="zh-CN" sz="1800" b="1" dirty="0">
                          <a:solidFill>
                            <a:srgbClr val="0070C0"/>
                          </a:solidFill>
                          <a:latin typeface="+mn-ea"/>
                          <a:ea typeface="+mn-ea"/>
                        </a:rPr>
                        <a:t>A8_3</a:t>
                      </a:r>
                      <a:endParaRPr lang="en-US" altLang="zh-CN" sz="1800" b="1" dirty="0">
                        <a:solidFill>
                          <a:srgbClr val="0070C0"/>
                        </a:solidFill>
                        <a:latin typeface="+mn-ea"/>
                        <a:ea typeface="+mn-ea"/>
                      </a:endParaRPr>
                    </a:p>
                  </a:txBody>
                  <a:tcPr/>
                </a:tc>
                <a:tc>
                  <a:txBody>
                    <a:bodyPr/>
                    <a:p>
                      <a:pPr algn="ctr">
                        <a:buNone/>
                      </a:pPr>
                      <a:r>
                        <a:rPr lang="en-US" altLang="zh-CN" sz="1800" b="1" dirty="0">
                          <a:solidFill>
                            <a:srgbClr val="0070C0"/>
                          </a:solidFill>
                          <a:latin typeface="+mn-ea"/>
                          <a:ea typeface="+mn-ea"/>
                        </a:rPr>
                        <a:t>0.9655  </a:t>
                      </a:r>
                      <a:endParaRPr lang="en-US" altLang="zh-CN" sz="1800" b="1" dirty="0">
                        <a:solidFill>
                          <a:srgbClr val="0070C0"/>
                        </a:solidFill>
                        <a:latin typeface="+mn-ea"/>
                        <a:ea typeface="+mn-ea"/>
                      </a:endParaRPr>
                    </a:p>
                  </a:txBody>
                  <a:tcPr/>
                </a:tc>
                <a:tc>
                  <a:txBody>
                    <a:bodyPr/>
                    <a:p>
                      <a:pPr algn="ctr">
                        <a:buNone/>
                      </a:pPr>
                      <a:r>
                        <a:rPr lang="en-US" altLang="zh-CN" sz="1800" b="1" dirty="0">
                          <a:solidFill>
                            <a:srgbClr val="0070C0"/>
                          </a:solidFill>
                          <a:latin typeface="+mn-ea"/>
                          <a:sym typeface="+mn-ea"/>
                        </a:rPr>
                        <a:t>0.9586</a:t>
                      </a:r>
                      <a:endParaRPr lang="en-US" altLang="zh-CN" sz="1800" b="1" dirty="0">
                        <a:solidFill>
                          <a:srgbClr val="0070C0"/>
                        </a:solidFill>
                        <a:latin typeface="+mn-ea"/>
                        <a:ea typeface="+mn-ea"/>
                        <a:sym typeface="+mn-ea"/>
                      </a:endParaRPr>
                    </a:p>
                  </a:txBody>
                  <a:tcPr/>
                </a:tc>
                <a:tc>
                  <a:txBody>
                    <a:bodyPr/>
                    <a:p>
                      <a:pPr algn="ctr">
                        <a:buNone/>
                      </a:pPr>
                      <a:r>
                        <a:rPr lang="en-US" altLang="zh-CN" sz="1800" b="1" dirty="0">
                          <a:solidFill>
                            <a:srgbClr val="0070C0"/>
                          </a:solidFill>
                          <a:latin typeface="+mn-ea"/>
                          <a:sym typeface="+mn-ea"/>
                        </a:rPr>
                        <a:t>0.9448</a:t>
                      </a:r>
                      <a:endParaRPr lang="en-US" altLang="zh-CN" sz="1800" b="1" dirty="0">
                        <a:solidFill>
                          <a:srgbClr val="0070C0"/>
                        </a:solidFill>
                        <a:latin typeface="+mn-ea"/>
                        <a:ea typeface="+mn-ea"/>
                        <a:sym typeface="+mn-ea"/>
                      </a:endParaRPr>
                    </a:p>
                  </a:txBody>
                  <a:tcPr/>
                </a:tc>
                <a:tc>
                  <a:txBody>
                    <a:bodyPr/>
                    <a:p>
                      <a:pPr algn="ctr">
                        <a:buNone/>
                      </a:pPr>
                      <a:r>
                        <a:rPr lang="en-US" altLang="zh-CN" sz="1800" b="1" dirty="0">
                          <a:solidFill>
                            <a:srgbClr val="FF0000"/>
                          </a:solidFill>
                          <a:latin typeface="+mn-ea"/>
                          <a:sym typeface="+mn-ea"/>
                        </a:rPr>
                        <a:t>0.9793</a:t>
                      </a:r>
                      <a:endParaRPr lang="en-US" altLang="zh-CN" sz="1800" b="1" dirty="0">
                        <a:solidFill>
                          <a:srgbClr val="FF0000"/>
                        </a:solidFill>
                        <a:latin typeface="+mn-ea"/>
                        <a:ea typeface="+mn-ea"/>
                        <a:sym typeface="+mn-ea"/>
                      </a:endParaRPr>
                    </a:p>
                  </a:txBody>
                  <a:tcPr/>
                </a:tc>
                <a:tc>
                  <a:txBody>
                    <a:bodyPr/>
                    <a:p>
                      <a:pPr algn="ctr">
                        <a:buNone/>
                      </a:pPr>
                      <a:r>
                        <a:rPr lang="en-US" altLang="zh-CN" sz="1800" b="1" dirty="0">
                          <a:solidFill>
                            <a:srgbClr val="0070C0"/>
                          </a:solidFill>
                          <a:latin typeface="+mn-ea"/>
                          <a:sym typeface="+mn-ea"/>
                        </a:rPr>
                        <a:t>0.9379</a:t>
                      </a:r>
                      <a:endParaRPr lang="en-US" altLang="zh-CN" sz="1800" b="1" dirty="0">
                        <a:solidFill>
                          <a:srgbClr val="0070C0"/>
                        </a:solidFill>
                        <a:latin typeface="+mn-ea"/>
                        <a:ea typeface="+mn-ea"/>
                        <a:sym typeface="+mn-ea"/>
                      </a:endParaRPr>
                    </a:p>
                  </a:txBody>
                  <a:tcPr/>
                </a:tc>
              </a:tr>
              <a:tr h="370840">
                <a:tc>
                  <a:txBody>
                    <a:bodyPr/>
                    <a:p>
                      <a:pPr algn="ctr">
                        <a:buNone/>
                      </a:pPr>
                      <a:r>
                        <a:rPr lang="en-US" altLang="zh-CN" sz="1800" dirty="0">
                          <a:latin typeface="+mn-ea"/>
                          <a:ea typeface="+mn-ea"/>
                        </a:rPr>
                        <a:t>A12_4</a:t>
                      </a:r>
                      <a:endParaRPr lang="en-US" altLang="zh-CN" sz="1800" dirty="0">
                        <a:latin typeface="+mn-ea"/>
                        <a:ea typeface="+mn-ea"/>
                      </a:endParaRPr>
                    </a:p>
                  </a:txBody>
                  <a:tcPr/>
                </a:tc>
                <a:tc>
                  <a:txBody>
                    <a:bodyPr/>
                    <a:p>
                      <a:pPr algn="ctr">
                        <a:buNone/>
                      </a:pPr>
                      <a:r>
                        <a:rPr lang="en-US" altLang="zh-CN" sz="1800" dirty="0">
                          <a:latin typeface="+mn-ea"/>
                          <a:ea typeface="+mn-ea"/>
                        </a:rPr>
                        <a:t>0.9412 </a:t>
                      </a:r>
                      <a:endParaRPr lang="en-US" altLang="zh-CN" sz="1800" dirty="0">
                        <a:latin typeface="+mn-ea"/>
                        <a:ea typeface="+mn-ea"/>
                      </a:endParaRPr>
                    </a:p>
                  </a:txBody>
                  <a:tcPr/>
                </a:tc>
                <a:tc>
                  <a:txBody>
                    <a:bodyPr/>
                    <a:p>
                      <a:pPr algn="ctr">
                        <a:buNone/>
                      </a:pPr>
                      <a:r>
                        <a:rPr lang="en-US" altLang="zh-CN" sz="1800" dirty="0">
                          <a:latin typeface="+mn-ea"/>
                          <a:sym typeface="+mn-ea"/>
                        </a:rPr>
                        <a:t>0.9608</a:t>
                      </a:r>
                      <a:endParaRPr lang="en-US" altLang="zh-CN" sz="1800" dirty="0">
                        <a:latin typeface="+mn-ea"/>
                        <a:ea typeface="+mn-ea"/>
                      </a:endParaRPr>
                    </a:p>
                  </a:txBody>
                  <a:tcPr/>
                </a:tc>
                <a:tc>
                  <a:txBody>
                    <a:bodyPr/>
                    <a:p>
                      <a:pPr algn="ctr">
                        <a:buNone/>
                      </a:pPr>
                      <a:r>
                        <a:rPr lang="en-US" altLang="zh-CN" sz="1800" dirty="0">
                          <a:latin typeface="+mn-ea"/>
                          <a:sym typeface="+mn-ea"/>
                        </a:rPr>
                        <a:t>0.9804 </a:t>
                      </a:r>
                      <a:endParaRPr lang="en-US" altLang="zh-CN" sz="1800" dirty="0">
                        <a:latin typeface="+mn-ea"/>
                        <a:ea typeface="+mn-ea"/>
                      </a:endParaRPr>
                    </a:p>
                  </a:txBody>
                  <a:tcPr/>
                </a:tc>
                <a:tc>
                  <a:txBody>
                    <a:bodyPr/>
                    <a:p>
                      <a:pPr algn="ctr">
                        <a:buNone/>
                      </a:pPr>
                      <a:r>
                        <a:rPr lang="en-US" altLang="zh-CN" sz="1800" dirty="0">
                          <a:latin typeface="+mn-ea"/>
                          <a:sym typeface="+mn-ea"/>
                        </a:rPr>
                        <a:t>1.0 </a:t>
                      </a:r>
                      <a:endParaRPr lang="en-US" altLang="zh-CN" sz="1800" dirty="0">
                        <a:latin typeface="+mn-ea"/>
                        <a:ea typeface="+mn-ea"/>
                      </a:endParaRPr>
                    </a:p>
                  </a:txBody>
                  <a:tcPr/>
                </a:tc>
                <a:tc>
                  <a:txBody>
                    <a:bodyPr/>
                    <a:p>
                      <a:pPr algn="ctr">
                        <a:buNone/>
                      </a:pPr>
                      <a:r>
                        <a:rPr lang="en-US" altLang="zh-CN" sz="1800" dirty="0">
                          <a:latin typeface="+mn-ea"/>
                          <a:sym typeface="+mn-ea"/>
                        </a:rPr>
                        <a:t>0.9804</a:t>
                      </a:r>
                      <a:endParaRPr lang="en-US" altLang="zh-CN" sz="1800" dirty="0">
                        <a:latin typeface="+mn-ea"/>
                        <a:ea typeface="+mn-ea"/>
                      </a:endParaRPr>
                    </a:p>
                  </a:txBody>
                  <a:tcPr/>
                </a:tc>
              </a:tr>
              <a:tr h="370840">
                <a:tc>
                  <a:txBody>
                    <a:bodyPr/>
                    <a:p>
                      <a:pPr algn="ctr">
                        <a:buNone/>
                      </a:pPr>
                      <a:r>
                        <a:rPr lang="en-US" altLang="zh-CN" sz="1800" dirty="0">
                          <a:latin typeface="+mn-ea"/>
                          <a:ea typeface="+mn-ea"/>
                        </a:rPr>
                        <a:t>A4_4</a:t>
                      </a:r>
                      <a:endParaRPr lang="en-US" altLang="zh-CN" sz="1800" dirty="0">
                        <a:latin typeface="+mn-ea"/>
                        <a:ea typeface="+mn-ea"/>
                      </a:endParaRPr>
                    </a:p>
                  </a:txBody>
                  <a:tcPr/>
                </a:tc>
                <a:tc>
                  <a:txBody>
                    <a:bodyPr/>
                    <a:p>
                      <a:pPr algn="ctr">
                        <a:buNone/>
                      </a:pPr>
                      <a:r>
                        <a:rPr lang="en-US" altLang="zh-CN" sz="1800" dirty="0">
                          <a:latin typeface="+mn-ea"/>
                          <a:ea typeface="+mn-ea"/>
                        </a:rPr>
                        <a:t>0.9091   </a:t>
                      </a:r>
                      <a:endParaRPr lang="en-US" altLang="zh-CN" sz="1800" dirty="0">
                        <a:latin typeface="+mn-ea"/>
                        <a:ea typeface="+mn-ea"/>
                      </a:endParaRPr>
                    </a:p>
                  </a:txBody>
                  <a:tcPr/>
                </a:tc>
                <a:tc>
                  <a:txBody>
                    <a:bodyPr/>
                    <a:p>
                      <a:pPr algn="ctr">
                        <a:buNone/>
                      </a:pPr>
                      <a:r>
                        <a:rPr lang="en-US" altLang="zh-CN" sz="1800" dirty="0">
                          <a:latin typeface="+mn-ea"/>
                          <a:sym typeface="+mn-ea"/>
                        </a:rPr>
                        <a:t>1.0</a:t>
                      </a:r>
                      <a:endParaRPr lang="en-US" altLang="zh-CN" sz="1800" dirty="0">
                        <a:latin typeface="+mn-ea"/>
                        <a:ea typeface="+mn-ea"/>
                      </a:endParaRPr>
                    </a:p>
                  </a:txBody>
                  <a:tcPr/>
                </a:tc>
                <a:tc>
                  <a:txBody>
                    <a:bodyPr/>
                    <a:p>
                      <a:pPr algn="ctr">
                        <a:buNone/>
                      </a:pPr>
                      <a:r>
                        <a:rPr lang="en-US" altLang="zh-CN" sz="1800" dirty="0">
                          <a:latin typeface="+mn-ea"/>
                          <a:sym typeface="+mn-ea"/>
                        </a:rPr>
                        <a:t>0.9697</a:t>
                      </a:r>
                      <a:endParaRPr lang="en-US" altLang="zh-CN" sz="1800" dirty="0">
                        <a:latin typeface="+mn-ea"/>
                        <a:ea typeface="+mn-ea"/>
                      </a:endParaRPr>
                    </a:p>
                  </a:txBody>
                  <a:tcPr/>
                </a:tc>
                <a:tc>
                  <a:txBody>
                    <a:bodyPr/>
                    <a:p>
                      <a:pPr algn="ctr">
                        <a:buNone/>
                      </a:pPr>
                      <a:r>
                        <a:rPr lang="en-US" altLang="zh-CN" sz="1800" dirty="0">
                          <a:latin typeface="+mn-ea"/>
                          <a:sym typeface="+mn-ea"/>
                        </a:rPr>
                        <a:t>1.0</a:t>
                      </a:r>
                      <a:endParaRPr lang="en-US" altLang="zh-CN" sz="1800" dirty="0">
                        <a:latin typeface="+mn-ea"/>
                        <a:ea typeface="+mn-ea"/>
                      </a:endParaRPr>
                    </a:p>
                  </a:txBody>
                  <a:tcPr/>
                </a:tc>
                <a:tc>
                  <a:txBody>
                    <a:bodyPr/>
                    <a:p>
                      <a:pPr algn="ctr">
                        <a:buNone/>
                      </a:pPr>
                      <a:r>
                        <a:rPr lang="en-US" altLang="zh-CN" sz="1800" dirty="0">
                          <a:latin typeface="+mn-ea"/>
                          <a:sym typeface="+mn-ea"/>
                        </a:rPr>
                        <a:t>0.9697</a:t>
                      </a:r>
                      <a:endParaRPr lang="en-US" altLang="zh-CN" sz="1800" dirty="0">
                        <a:latin typeface="+mn-ea"/>
                        <a:ea typeface="+mn-ea"/>
                      </a:endParaRPr>
                    </a:p>
                  </a:txBody>
                  <a:tcPr/>
                </a:tc>
              </a:tr>
              <a:tr h="370840">
                <a:tc>
                  <a:txBody>
                    <a:bodyPr/>
                    <a:p>
                      <a:pPr algn="ctr">
                        <a:buNone/>
                      </a:pPr>
                      <a:r>
                        <a:rPr lang="en-US" altLang="zh-CN" sz="1800" dirty="0">
                          <a:latin typeface="+mn-ea"/>
                          <a:ea typeface="+mn-ea"/>
                        </a:rPr>
                        <a:t>A8_4</a:t>
                      </a:r>
                      <a:endParaRPr lang="en-US" altLang="zh-CN" sz="1800" dirty="0">
                        <a:latin typeface="+mn-ea"/>
                        <a:ea typeface="+mn-ea"/>
                      </a:endParaRPr>
                    </a:p>
                  </a:txBody>
                  <a:tcPr/>
                </a:tc>
                <a:tc>
                  <a:txBody>
                    <a:bodyPr/>
                    <a:p>
                      <a:pPr algn="ctr">
                        <a:buNone/>
                      </a:pPr>
                      <a:r>
                        <a:rPr lang="en-US" altLang="zh-CN" sz="1800" dirty="0">
                          <a:latin typeface="+mn-ea"/>
                          <a:ea typeface="+mn-ea"/>
                        </a:rPr>
                        <a:t>0.9277 </a:t>
                      </a:r>
                      <a:endParaRPr lang="en-US" altLang="zh-CN" sz="1800" dirty="0">
                        <a:latin typeface="+mn-ea"/>
                        <a:ea typeface="+mn-ea"/>
                      </a:endParaRPr>
                    </a:p>
                  </a:txBody>
                  <a:tcPr/>
                </a:tc>
                <a:tc>
                  <a:txBody>
                    <a:bodyPr/>
                    <a:p>
                      <a:pPr algn="ctr">
                        <a:buNone/>
                      </a:pPr>
                      <a:r>
                        <a:rPr lang="en-US" altLang="zh-CN" sz="1800" dirty="0">
                          <a:latin typeface="+mn-ea"/>
                          <a:sym typeface="+mn-ea"/>
                        </a:rPr>
                        <a:t>0.9398</a:t>
                      </a:r>
                      <a:endParaRPr lang="en-US" altLang="zh-CN" sz="1800" dirty="0">
                        <a:latin typeface="+mn-ea"/>
                        <a:ea typeface="+mn-ea"/>
                      </a:endParaRPr>
                    </a:p>
                  </a:txBody>
                  <a:tcPr/>
                </a:tc>
                <a:tc>
                  <a:txBody>
                    <a:bodyPr/>
                    <a:p>
                      <a:pPr algn="ctr">
                        <a:buNone/>
                      </a:pPr>
                      <a:r>
                        <a:rPr lang="en-US" altLang="zh-CN" sz="1800" dirty="0">
                          <a:latin typeface="+mn-ea"/>
                          <a:sym typeface="+mn-ea"/>
                        </a:rPr>
                        <a:t>0.9277</a:t>
                      </a:r>
                      <a:endParaRPr lang="en-US" altLang="zh-CN" sz="1800" dirty="0">
                        <a:latin typeface="+mn-ea"/>
                        <a:ea typeface="+mn-ea"/>
                      </a:endParaRPr>
                    </a:p>
                  </a:txBody>
                  <a:tcPr/>
                </a:tc>
                <a:tc>
                  <a:txBody>
                    <a:bodyPr/>
                    <a:p>
                      <a:pPr algn="ctr">
                        <a:buNone/>
                      </a:pPr>
                      <a:r>
                        <a:rPr lang="en-US" altLang="zh-CN" sz="1800" dirty="0">
                          <a:latin typeface="+mn-ea"/>
                          <a:sym typeface="+mn-ea"/>
                        </a:rPr>
                        <a:t>0.9639</a:t>
                      </a:r>
                      <a:endParaRPr lang="en-US" altLang="zh-CN" sz="1800" dirty="0">
                        <a:latin typeface="+mn-ea"/>
                        <a:sym typeface="+mn-ea"/>
                      </a:endParaRPr>
                    </a:p>
                  </a:txBody>
                  <a:tcPr/>
                </a:tc>
                <a:tc>
                  <a:txBody>
                    <a:bodyPr/>
                    <a:p>
                      <a:pPr algn="ctr">
                        <a:buNone/>
                      </a:pPr>
                      <a:r>
                        <a:rPr lang="en-US" altLang="zh-CN" sz="1800" dirty="0">
                          <a:latin typeface="+mn-ea"/>
                          <a:sym typeface="+mn-ea"/>
                        </a:rPr>
                        <a:t>0.9398</a:t>
                      </a:r>
                      <a:endParaRPr lang="en-US" altLang="zh-CN" sz="1800" dirty="0">
                        <a:latin typeface="+mn-ea"/>
                        <a:ea typeface="+mn-ea"/>
                      </a:endParaRPr>
                    </a:p>
                  </a:txBody>
                  <a:tcPr/>
                </a:tc>
              </a:tr>
            </a:tbl>
          </a:graphicData>
        </a:graphic>
      </p:graphicFrame>
      <p:sp>
        <p:nvSpPr>
          <p:cNvPr id="3" name="文本框 2"/>
          <p:cNvSpPr txBox="1"/>
          <p:nvPr/>
        </p:nvSpPr>
        <p:spPr>
          <a:xfrm>
            <a:off x="3597275" y="795020"/>
            <a:ext cx="1906905" cy="368300"/>
          </a:xfrm>
          <a:prstGeom prst="rect">
            <a:avLst/>
          </a:prstGeom>
          <a:noFill/>
        </p:spPr>
        <p:txBody>
          <a:bodyPr wrap="none" rtlCol="0" anchor="t">
            <a:spAutoFit/>
          </a:bodyPr>
          <a:p>
            <a:r>
              <a:rPr lang="en-US" altLang="zh-CN">
                <a:sym typeface="+mn-ea"/>
              </a:rPr>
              <a:t>SIC</a:t>
            </a:r>
            <a:r>
              <a:rPr lang="zh-CN" altLang="en-US">
                <a:sym typeface="+mn-ea"/>
              </a:rPr>
              <a:t>预测的准确率</a:t>
            </a:r>
            <a:endParaRPr lang="zh-CN" altLang="en-US"/>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模型训练</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373380" y="1320800"/>
            <a:ext cx="8397240" cy="2245360"/>
          </a:xfrm>
          <a:prstGeom prst="rect">
            <a:avLst/>
          </a:prstGeom>
          <a:noFill/>
        </p:spPr>
        <p:txBody>
          <a:bodyPr wrap="square" rtlCol="0">
            <a:spAutoFit/>
          </a:bodyPr>
          <a:p>
            <a:pPr marL="285750" indent="-285750">
              <a:buFont typeface="Arial" panose="020B0604020202020204" pitchFamily="34" charset="0"/>
              <a:buChar char="•"/>
            </a:pPr>
            <a:r>
              <a:rPr lang="zh-CN" altLang="en-US" sz="2000" b="1"/>
              <a:t>结论：</a:t>
            </a:r>
            <a:r>
              <a:rPr lang="zh-CN" altLang="en-US" sz="2000"/>
              <a:t>对于DIC数据，我们发现数据集为</a:t>
            </a:r>
            <a:r>
              <a:rPr lang="en-US" altLang="zh-CN" sz="2000"/>
              <a:t>A4_2</a:t>
            </a:r>
            <a:r>
              <a:rPr lang="zh-CN" altLang="en-US" sz="2000"/>
              <a:t> 且算法使用随机森林时，正确率上最高。</a:t>
            </a:r>
            <a:endParaRPr lang="zh-CN" altLang="en-US" sz="2000"/>
          </a:p>
          <a:p>
            <a:pPr marL="285750" indent="-285750">
              <a:buFont typeface="Arial" panose="020B0604020202020204" pitchFamily="34" charset="0"/>
              <a:buChar char="•"/>
            </a:pPr>
            <a:endParaRPr lang="zh-CN" altLang="en-US" sz="2000"/>
          </a:p>
          <a:p>
            <a:pPr marL="285750" indent="-285750">
              <a:buFont typeface="Arial" panose="020B0604020202020204" pitchFamily="34" charset="0"/>
              <a:buChar char="•"/>
            </a:pPr>
            <a:endParaRPr lang="zh-CN" altLang="en-US" sz="2000"/>
          </a:p>
          <a:p>
            <a:pPr marL="285750" indent="-285750">
              <a:buFont typeface="Arial" panose="020B0604020202020204" pitchFamily="34" charset="0"/>
              <a:buChar char="•"/>
            </a:pPr>
            <a:r>
              <a:rPr lang="zh-CN" altLang="en-US" sz="2000"/>
              <a:t>对于SIC数据，综合考虑我们发现 </a:t>
            </a:r>
            <a:r>
              <a:rPr lang="en-US" altLang="zh-CN" sz="2000"/>
              <a:t>A8_3</a:t>
            </a:r>
            <a:r>
              <a:rPr lang="zh-CN" altLang="en-US" sz="2000"/>
              <a:t>在随机森林上效果最好。尽管在其他数据集</a:t>
            </a:r>
            <a:r>
              <a:rPr lang="zh-CN" altLang="en-US" sz="2000"/>
              <a:t>上各算法也有很高的准确率，但是其过高的概率值可能是因为</a:t>
            </a:r>
            <a:r>
              <a:rPr lang="zh-CN" altLang="en-US" sz="2000" b="1"/>
              <a:t>数据量过少</a:t>
            </a:r>
            <a:r>
              <a:rPr lang="zh-CN" altLang="en-US" sz="2000"/>
              <a:t>。</a:t>
            </a:r>
            <a:endParaRPr lang="zh-CN" altLang="en-US" sz="2000"/>
          </a:p>
        </p:txBody>
      </p:sp>
      <p:graphicFrame>
        <p:nvGraphicFramePr>
          <p:cNvPr id="14" name="表格 14"/>
          <p:cNvGraphicFramePr>
            <a:graphicFrameLocks noGrp="1"/>
          </p:cNvGraphicFramePr>
          <p:nvPr/>
        </p:nvGraphicFramePr>
        <p:xfrm>
          <a:off x="690117" y="4243950"/>
          <a:ext cx="7763510" cy="1489710"/>
        </p:xfrm>
        <a:graphic>
          <a:graphicData uri="http://schemas.openxmlformats.org/drawingml/2006/table">
            <a:tbl>
              <a:tblPr firstRow="1" bandRow="1">
                <a:tableStyleId>{7DF18680-E054-41AD-8BC1-D1AEF772440D}</a:tableStyleId>
              </a:tblPr>
              <a:tblGrid>
                <a:gridCol w="1405255"/>
                <a:gridCol w="1235710"/>
                <a:gridCol w="980440"/>
                <a:gridCol w="962660"/>
                <a:gridCol w="994410"/>
                <a:gridCol w="1130300"/>
                <a:gridCol w="1054735"/>
              </a:tblGrid>
              <a:tr h="377190">
                <a:tc>
                  <a:txBody>
                    <a:bodyPr/>
                    <a:p>
                      <a:pPr algn="ctr"/>
                      <a:r>
                        <a:rPr lang="zh-CN" altLang="en-US" sz="1800" dirty="0">
                          <a:latin typeface="+mn-ea"/>
                          <a:ea typeface="+mn-ea"/>
                        </a:rPr>
                        <a:t>数据集名称</a:t>
                      </a:r>
                      <a:endParaRPr lang="en-US" altLang="zh-CN" sz="1800" dirty="0">
                        <a:latin typeface="+mn-ea"/>
                        <a:ea typeface="+mn-ea"/>
                      </a:endParaRPr>
                    </a:p>
                  </a:txBody>
                  <a:tcPr/>
                </a:tc>
                <a:tc>
                  <a:txBody>
                    <a:bodyPr/>
                    <a:p>
                      <a:pPr algn="ctr">
                        <a:buNone/>
                      </a:pPr>
                      <a:r>
                        <a:rPr lang="zh-CN" altLang="en-US" sz="1800" dirty="0">
                          <a:latin typeface="+mn-ea"/>
                          <a:ea typeface="+mn-ea"/>
                        </a:rPr>
                        <a:t>预测目标</a:t>
                      </a:r>
                      <a:endParaRPr lang="zh-CN" altLang="en-US" sz="1800" dirty="0">
                        <a:latin typeface="+mn-ea"/>
                        <a:ea typeface="+mn-ea"/>
                      </a:endParaRPr>
                    </a:p>
                  </a:txBody>
                  <a:tcPr/>
                </a:tc>
                <a:tc>
                  <a:txBody>
                    <a:bodyPr/>
                    <a:p>
                      <a:pPr algn="ctr">
                        <a:buNone/>
                      </a:pPr>
                      <a:r>
                        <a:rPr lang="en-US" altLang="zh-CN" sz="1800" dirty="0">
                          <a:latin typeface="+mn-ea"/>
                          <a:ea typeface="+mn-ea"/>
                        </a:rPr>
                        <a:t>SGD</a:t>
                      </a:r>
                      <a:endParaRPr lang="en-US" altLang="zh-CN" sz="1800" dirty="0">
                        <a:latin typeface="+mn-ea"/>
                        <a:ea typeface="+mn-ea"/>
                      </a:endParaRPr>
                    </a:p>
                  </a:txBody>
                  <a:tcPr/>
                </a:tc>
                <a:tc>
                  <a:txBody>
                    <a:bodyPr/>
                    <a:p>
                      <a:pPr algn="ctr"/>
                      <a:r>
                        <a:rPr lang="en-US" altLang="zh-CN" sz="1800" dirty="0">
                          <a:latin typeface="+mn-ea"/>
                          <a:ea typeface="+mn-ea"/>
                        </a:rPr>
                        <a:t>SVC</a:t>
                      </a:r>
                      <a:endParaRPr lang="en-US" altLang="zh-CN" sz="1800" dirty="0">
                        <a:latin typeface="+mn-ea"/>
                        <a:ea typeface="+mn-ea"/>
                      </a:endParaRPr>
                    </a:p>
                  </a:txBody>
                  <a:tcPr/>
                </a:tc>
                <a:tc>
                  <a:txBody>
                    <a:bodyPr/>
                    <a:p>
                      <a:pPr algn="ctr">
                        <a:buNone/>
                      </a:pPr>
                      <a:r>
                        <a:rPr lang="zh-CN" altLang="en-US" sz="1800" dirty="0">
                          <a:latin typeface="+mn-ea"/>
                          <a:ea typeface="+mn-ea"/>
                        </a:rPr>
                        <a:t>决策树</a:t>
                      </a:r>
                      <a:endParaRPr lang="zh-CN" altLang="en-US" sz="1800" dirty="0">
                        <a:latin typeface="+mn-ea"/>
                        <a:ea typeface="+mn-ea"/>
                      </a:endParaRPr>
                    </a:p>
                  </a:txBody>
                  <a:tcPr/>
                </a:tc>
                <a:tc>
                  <a:txBody>
                    <a:bodyPr/>
                    <a:p>
                      <a:pPr algn="ctr">
                        <a:buNone/>
                      </a:pPr>
                      <a:r>
                        <a:rPr lang="zh-CN" altLang="en-US" sz="1800" dirty="0">
                          <a:latin typeface="+mn-ea"/>
                          <a:ea typeface="+mn-ea"/>
                        </a:rPr>
                        <a:t>随机森林</a:t>
                      </a:r>
                      <a:endParaRPr lang="zh-CN" altLang="en-US" sz="1800" dirty="0">
                        <a:latin typeface="+mn-ea"/>
                        <a:ea typeface="+mn-ea"/>
                      </a:endParaRPr>
                    </a:p>
                  </a:txBody>
                  <a:tcPr/>
                </a:tc>
                <a:tc>
                  <a:txBody>
                    <a:bodyPr/>
                    <a:p>
                      <a:pPr algn="ctr">
                        <a:buNone/>
                      </a:pPr>
                      <a:r>
                        <a:rPr lang="en-US" altLang="zh-CN" sz="1800" dirty="0">
                          <a:latin typeface="+mn-ea"/>
                          <a:ea typeface="+mn-ea"/>
                        </a:rPr>
                        <a:t>KNN</a:t>
                      </a:r>
                      <a:endParaRPr lang="en-US" altLang="zh-CN" sz="1800" dirty="0">
                        <a:latin typeface="+mn-ea"/>
                        <a:ea typeface="+mn-ea"/>
                      </a:endParaRPr>
                    </a:p>
                  </a:txBody>
                  <a:tcPr/>
                </a:tc>
              </a:tr>
              <a:tr h="370840">
                <a:tc>
                  <a:txBody>
                    <a:bodyPr/>
                    <a:p>
                      <a:pPr algn="ctr">
                        <a:buNone/>
                      </a:pPr>
                      <a:r>
                        <a:rPr lang="en-US" altLang="zh-CN" sz="1800" b="1" dirty="0">
                          <a:solidFill>
                            <a:srgbClr val="0070C0"/>
                          </a:solidFill>
                          <a:latin typeface="+mn-ea"/>
                          <a:ea typeface="+mn-ea"/>
                        </a:rPr>
                        <a:t>A4_2</a:t>
                      </a:r>
                      <a:endParaRPr lang="en-US" altLang="zh-CN" sz="1800" b="1" dirty="0">
                        <a:solidFill>
                          <a:srgbClr val="0070C0"/>
                        </a:solidFill>
                        <a:latin typeface="+mn-ea"/>
                        <a:ea typeface="+mn-ea"/>
                      </a:endParaRPr>
                    </a:p>
                  </a:txBody>
                  <a:tcPr/>
                </a:tc>
                <a:tc>
                  <a:txBody>
                    <a:bodyPr/>
                    <a:p>
                      <a:pPr algn="ctr">
                        <a:buNone/>
                      </a:pPr>
                      <a:r>
                        <a:rPr lang="en-US" altLang="zh-CN" sz="1800" b="1" dirty="0">
                          <a:solidFill>
                            <a:srgbClr val="0070C0"/>
                          </a:solidFill>
                          <a:latin typeface="+mn-ea"/>
                          <a:ea typeface="+mn-ea"/>
                        </a:rPr>
                        <a:t>DIC </a:t>
                      </a:r>
                      <a:endParaRPr lang="en-US" altLang="zh-CN" sz="1800" b="1" dirty="0">
                        <a:solidFill>
                          <a:srgbClr val="0070C0"/>
                        </a:solidFill>
                        <a:latin typeface="+mn-ea"/>
                        <a:ea typeface="+mn-ea"/>
                      </a:endParaRPr>
                    </a:p>
                  </a:txBody>
                  <a:tcPr/>
                </a:tc>
                <a:tc>
                  <a:txBody>
                    <a:bodyPr/>
                    <a:p>
                      <a:pPr algn="ctr">
                        <a:buNone/>
                      </a:pPr>
                      <a:r>
                        <a:rPr lang="en-US" altLang="zh-CN" sz="1800" b="1" dirty="0">
                          <a:solidFill>
                            <a:srgbClr val="0070C0"/>
                          </a:solidFill>
                          <a:latin typeface="+mn-ea"/>
                          <a:sym typeface="+mn-ea"/>
                        </a:rPr>
                        <a:t>0.9125</a:t>
                      </a:r>
                      <a:endParaRPr lang="en-US" altLang="zh-CN" sz="1800" b="1" dirty="0">
                        <a:solidFill>
                          <a:srgbClr val="0070C0"/>
                        </a:solidFill>
                        <a:latin typeface="+mn-ea"/>
                        <a:ea typeface="+mn-ea"/>
                        <a:sym typeface="+mn-ea"/>
                      </a:endParaRPr>
                    </a:p>
                  </a:txBody>
                  <a:tcPr/>
                </a:tc>
                <a:tc>
                  <a:txBody>
                    <a:bodyPr/>
                    <a:p>
                      <a:pPr algn="ctr">
                        <a:buNone/>
                      </a:pPr>
                      <a:r>
                        <a:rPr lang="en-US" altLang="zh-CN" sz="1800" b="1" dirty="0">
                          <a:solidFill>
                            <a:srgbClr val="0070C0"/>
                          </a:solidFill>
                          <a:latin typeface="+mn-ea"/>
                          <a:sym typeface="+mn-ea"/>
                        </a:rPr>
                        <a:t>0.9625</a:t>
                      </a:r>
                      <a:endParaRPr lang="en-US" altLang="zh-CN" sz="1800" b="1" dirty="0">
                        <a:solidFill>
                          <a:srgbClr val="0070C0"/>
                        </a:solidFill>
                        <a:latin typeface="+mn-ea"/>
                        <a:ea typeface="+mn-ea"/>
                        <a:sym typeface="+mn-ea"/>
                      </a:endParaRPr>
                    </a:p>
                  </a:txBody>
                  <a:tcPr/>
                </a:tc>
                <a:tc>
                  <a:txBody>
                    <a:bodyPr/>
                    <a:p>
                      <a:pPr algn="ctr">
                        <a:buNone/>
                      </a:pPr>
                      <a:r>
                        <a:rPr lang="en-US" altLang="zh-CN" sz="1800" b="1" dirty="0">
                          <a:solidFill>
                            <a:srgbClr val="0070C0"/>
                          </a:solidFill>
                          <a:latin typeface="+mn-ea"/>
                          <a:sym typeface="+mn-ea"/>
                        </a:rPr>
                        <a:t>0.9875</a:t>
                      </a:r>
                      <a:endParaRPr lang="en-US" altLang="zh-CN" sz="1800" b="1" dirty="0">
                        <a:solidFill>
                          <a:srgbClr val="FF0000"/>
                        </a:solidFill>
                        <a:latin typeface="+mn-ea"/>
                        <a:ea typeface="+mn-ea"/>
                        <a:sym typeface="+mn-ea"/>
                      </a:endParaRPr>
                    </a:p>
                  </a:txBody>
                  <a:tcPr/>
                </a:tc>
                <a:tc>
                  <a:txBody>
                    <a:bodyPr/>
                    <a:p>
                      <a:pPr algn="ctr">
                        <a:buNone/>
                      </a:pPr>
                      <a:r>
                        <a:rPr lang="en-US" altLang="zh-CN" sz="1800" b="1" dirty="0">
                          <a:solidFill>
                            <a:srgbClr val="FF0000"/>
                          </a:solidFill>
                          <a:latin typeface="+mn-ea"/>
                          <a:sym typeface="+mn-ea"/>
                        </a:rPr>
                        <a:t>0.9875</a:t>
                      </a:r>
                      <a:endParaRPr lang="en-US" altLang="zh-CN" sz="1800" b="1" dirty="0">
                        <a:solidFill>
                          <a:srgbClr val="0070C0"/>
                        </a:solidFill>
                        <a:latin typeface="+mn-ea"/>
                        <a:ea typeface="+mn-ea"/>
                      </a:endParaRPr>
                    </a:p>
                  </a:txBody>
                  <a:tcPr/>
                </a:tc>
                <a:tc>
                  <a:txBody>
                    <a:bodyPr/>
                    <a:p>
                      <a:pPr algn="ctr">
                        <a:buNone/>
                      </a:pPr>
                      <a:r>
                        <a:rPr lang="en-US" altLang="zh-CN" sz="1800" b="1" dirty="0">
                          <a:solidFill>
                            <a:srgbClr val="0070C0"/>
                          </a:solidFill>
                          <a:latin typeface="+mn-ea"/>
                          <a:sym typeface="+mn-ea"/>
                        </a:rPr>
                        <a:t>0.95</a:t>
                      </a:r>
                      <a:endParaRPr lang="en-US" altLang="zh-CN" sz="1800" dirty="0">
                        <a:latin typeface="+mn-ea"/>
                        <a:ea typeface="+mn-ea"/>
                      </a:endParaRPr>
                    </a:p>
                  </a:txBody>
                  <a:tcPr/>
                </a:tc>
              </a:tr>
              <a:tr h="370840">
                <a:tc>
                  <a:txBody>
                    <a:bodyPr/>
                    <a:p>
                      <a:pPr algn="ctr">
                        <a:buNone/>
                      </a:pPr>
                      <a:r>
                        <a:rPr lang="en-US" altLang="zh-CN" sz="1800" b="1" dirty="0">
                          <a:solidFill>
                            <a:srgbClr val="0070C0"/>
                          </a:solidFill>
                          <a:latin typeface="+mn-ea"/>
                          <a:ea typeface="+mn-ea"/>
                        </a:rPr>
                        <a:t>A8_3</a:t>
                      </a:r>
                      <a:endParaRPr lang="en-US" altLang="zh-CN" sz="1800" b="1" dirty="0">
                        <a:solidFill>
                          <a:srgbClr val="0070C0"/>
                        </a:solidFill>
                        <a:latin typeface="+mn-ea"/>
                        <a:ea typeface="+mn-ea"/>
                      </a:endParaRPr>
                    </a:p>
                  </a:txBody>
                  <a:tcPr/>
                </a:tc>
                <a:tc>
                  <a:txBody>
                    <a:bodyPr/>
                    <a:p>
                      <a:pPr algn="ctr">
                        <a:buNone/>
                      </a:pPr>
                      <a:r>
                        <a:rPr lang="en-US" altLang="zh-CN" sz="1800" b="1" dirty="0">
                          <a:solidFill>
                            <a:srgbClr val="0070C0"/>
                          </a:solidFill>
                          <a:latin typeface="+mn-ea"/>
                          <a:ea typeface="+mn-ea"/>
                        </a:rPr>
                        <a:t>SIC  </a:t>
                      </a:r>
                      <a:endParaRPr lang="en-US" altLang="zh-CN" sz="1800" b="1" dirty="0">
                        <a:solidFill>
                          <a:srgbClr val="0070C0"/>
                        </a:solidFill>
                        <a:latin typeface="+mn-ea"/>
                        <a:ea typeface="+mn-ea"/>
                      </a:endParaRPr>
                    </a:p>
                  </a:txBody>
                  <a:tcPr/>
                </a:tc>
                <a:tc>
                  <a:txBody>
                    <a:bodyPr/>
                    <a:p>
                      <a:pPr algn="ctr">
                        <a:buNone/>
                      </a:pPr>
                      <a:r>
                        <a:rPr lang="en-US" altLang="zh-CN" sz="1800" b="1" dirty="0">
                          <a:solidFill>
                            <a:srgbClr val="0070C0"/>
                          </a:solidFill>
                          <a:latin typeface="+mn-ea"/>
                          <a:sym typeface="+mn-ea"/>
                        </a:rPr>
                        <a:t>0.9655 </a:t>
                      </a:r>
                      <a:endParaRPr lang="en-US" altLang="zh-CN" sz="1800" b="1" dirty="0">
                        <a:solidFill>
                          <a:srgbClr val="0070C0"/>
                        </a:solidFill>
                        <a:latin typeface="+mn-ea"/>
                        <a:ea typeface="+mn-ea"/>
                        <a:sym typeface="+mn-ea"/>
                      </a:endParaRPr>
                    </a:p>
                  </a:txBody>
                  <a:tcPr/>
                </a:tc>
                <a:tc>
                  <a:txBody>
                    <a:bodyPr/>
                    <a:p>
                      <a:pPr algn="ctr">
                        <a:buNone/>
                      </a:pPr>
                      <a:r>
                        <a:rPr lang="en-US" altLang="zh-CN" sz="1800" b="1" dirty="0">
                          <a:solidFill>
                            <a:srgbClr val="0070C0"/>
                          </a:solidFill>
                          <a:latin typeface="+mn-ea"/>
                          <a:sym typeface="+mn-ea"/>
                        </a:rPr>
                        <a:t>0.9586</a:t>
                      </a:r>
                      <a:endParaRPr lang="en-US" altLang="zh-CN" sz="1800" b="1" dirty="0">
                        <a:solidFill>
                          <a:srgbClr val="0070C0"/>
                        </a:solidFill>
                        <a:latin typeface="+mn-ea"/>
                        <a:ea typeface="+mn-ea"/>
                        <a:sym typeface="+mn-ea"/>
                      </a:endParaRPr>
                    </a:p>
                  </a:txBody>
                  <a:tcPr/>
                </a:tc>
                <a:tc>
                  <a:txBody>
                    <a:bodyPr/>
                    <a:p>
                      <a:pPr algn="ctr">
                        <a:buNone/>
                      </a:pPr>
                      <a:r>
                        <a:rPr lang="en-US" altLang="zh-CN" sz="1800" b="1" dirty="0">
                          <a:solidFill>
                            <a:srgbClr val="0070C0"/>
                          </a:solidFill>
                          <a:latin typeface="+mn-ea"/>
                          <a:sym typeface="+mn-ea"/>
                        </a:rPr>
                        <a:t>0.9448</a:t>
                      </a:r>
                      <a:endParaRPr lang="en-US" altLang="zh-CN" sz="1800" b="1" dirty="0">
                        <a:solidFill>
                          <a:srgbClr val="FF0000"/>
                        </a:solidFill>
                        <a:latin typeface="+mn-ea"/>
                        <a:ea typeface="+mn-ea"/>
                        <a:sym typeface="+mn-ea"/>
                      </a:endParaRPr>
                    </a:p>
                  </a:txBody>
                  <a:tcPr/>
                </a:tc>
                <a:tc>
                  <a:txBody>
                    <a:bodyPr/>
                    <a:p>
                      <a:pPr algn="ctr">
                        <a:buNone/>
                      </a:pPr>
                      <a:r>
                        <a:rPr lang="en-US" altLang="zh-CN" sz="1800" b="1" dirty="0">
                          <a:solidFill>
                            <a:srgbClr val="FF0000"/>
                          </a:solidFill>
                          <a:latin typeface="+mn-ea"/>
                          <a:sym typeface="+mn-ea"/>
                        </a:rPr>
                        <a:t>0.9793</a:t>
                      </a:r>
                      <a:endParaRPr lang="en-US" altLang="zh-CN" sz="1800" b="1" dirty="0">
                        <a:solidFill>
                          <a:srgbClr val="0070C0"/>
                        </a:solidFill>
                        <a:latin typeface="+mn-ea"/>
                        <a:ea typeface="+mn-ea"/>
                        <a:sym typeface="+mn-ea"/>
                      </a:endParaRPr>
                    </a:p>
                  </a:txBody>
                  <a:tcPr/>
                </a:tc>
                <a:tc>
                  <a:txBody>
                    <a:bodyPr/>
                    <a:p>
                      <a:pPr algn="ctr">
                        <a:buNone/>
                      </a:pPr>
                      <a:r>
                        <a:rPr lang="en-US" altLang="zh-CN" sz="1800" b="1" dirty="0">
                          <a:solidFill>
                            <a:srgbClr val="0070C0"/>
                          </a:solidFill>
                          <a:latin typeface="+mn-ea"/>
                          <a:sym typeface="+mn-ea"/>
                        </a:rPr>
                        <a:t>0.9379</a:t>
                      </a:r>
                      <a:endParaRPr lang="en-US" altLang="zh-CN" sz="1800" b="1" dirty="0">
                        <a:solidFill>
                          <a:srgbClr val="0070C0"/>
                        </a:solidFill>
                        <a:latin typeface="+mn-ea"/>
                        <a:ea typeface="+mn-ea"/>
                        <a:sym typeface="+mn-ea"/>
                      </a:endParaRPr>
                    </a:p>
                  </a:txBody>
                  <a:tcPr/>
                </a:tc>
              </a:tr>
            </a:tbl>
          </a:graphicData>
        </a:graphic>
      </p:graphicFrame>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模型评估</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506095" y="1104900"/>
            <a:ext cx="7704455" cy="706755"/>
          </a:xfrm>
          <a:prstGeom prst="rect">
            <a:avLst/>
          </a:prstGeom>
          <a:noFill/>
        </p:spPr>
        <p:txBody>
          <a:bodyPr wrap="square" rtlCol="0" anchor="t">
            <a:spAutoFit/>
          </a:bodyPr>
          <a:p>
            <a:pPr marL="285750" indent="-285750">
              <a:buFont typeface="Arial" panose="020B0604020202020204" pitchFamily="34" charset="0"/>
              <a:buChar char="•"/>
            </a:pPr>
            <a:r>
              <a:rPr lang="zh-CN" altLang="en-US" sz="2000" b="1"/>
              <a:t>DIC 模型选择：</a:t>
            </a:r>
            <a:r>
              <a:rPr lang="zh-CN" altLang="en-US" sz="2000"/>
              <a:t>接下来我们在</a:t>
            </a:r>
            <a:r>
              <a:rPr lang="en-US" altLang="zh-CN" sz="2000"/>
              <a:t>A4_2</a:t>
            </a:r>
            <a:r>
              <a:rPr lang="zh-CN" altLang="en-US" sz="2000"/>
              <a:t>上按照先前给定的三个评估指标进一步筛选</a:t>
            </a:r>
            <a:r>
              <a:rPr lang="en-US" altLang="zh-CN" sz="2000"/>
              <a:t>DIC</a:t>
            </a:r>
            <a:r>
              <a:rPr lang="zh-CN" altLang="en-US" sz="2000"/>
              <a:t>模型。</a:t>
            </a:r>
            <a:endParaRPr lang="zh-CN" altLang="en-US" sz="2000"/>
          </a:p>
        </p:txBody>
      </p:sp>
      <p:graphicFrame>
        <p:nvGraphicFramePr>
          <p:cNvPr id="14" name="表格 14"/>
          <p:cNvGraphicFramePr>
            <a:graphicFrameLocks noGrp="1"/>
          </p:cNvGraphicFramePr>
          <p:nvPr/>
        </p:nvGraphicFramePr>
        <p:xfrm>
          <a:off x="822197" y="2641210"/>
          <a:ext cx="7499985" cy="2237740"/>
        </p:xfrm>
        <a:graphic>
          <a:graphicData uri="http://schemas.openxmlformats.org/drawingml/2006/table">
            <a:tbl>
              <a:tblPr firstRow="1" bandRow="1">
                <a:tableStyleId>{7DF18680-E054-41AD-8BC1-D1AEF772440D}</a:tableStyleId>
              </a:tblPr>
              <a:tblGrid>
                <a:gridCol w="1299210"/>
                <a:gridCol w="2629535"/>
                <a:gridCol w="1641475"/>
                <a:gridCol w="1929765"/>
              </a:tblGrid>
              <a:tr h="377190">
                <a:tc>
                  <a:txBody>
                    <a:bodyPr/>
                    <a:p>
                      <a:pPr algn="ctr"/>
                      <a:r>
                        <a:rPr lang="zh-CN" altLang="en-US" sz="1800" dirty="0">
                          <a:latin typeface="+mn-ea"/>
                          <a:ea typeface="+mn-ea"/>
                        </a:rPr>
                        <a:t>模型名称</a:t>
                      </a:r>
                      <a:endParaRPr lang="en-US" altLang="zh-CN" sz="1800" dirty="0">
                        <a:latin typeface="+mn-ea"/>
                        <a:ea typeface="+mn-ea"/>
                      </a:endParaRPr>
                    </a:p>
                  </a:txBody>
                  <a:tcPr/>
                </a:tc>
                <a:tc>
                  <a:txBody>
                    <a:bodyPr/>
                    <a:p>
                      <a:pPr algn="ctr">
                        <a:buNone/>
                      </a:pPr>
                      <a:r>
                        <a:rPr lang="en-US" altLang="zh-CN" sz="1800" dirty="0">
                          <a:latin typeface="+mn-ea"/>
                          <a:ea typeface="+mn-ea"/>
                        </a:rPr>
                        <a:t>K-折交叉验证准确率</a:t>
                      </a:r>
                      <a:endParaRPr lang="en-US" altLang="zh-CN" sz="1800" dirty="0">
                        <a:latin typeface="+mn-ea"/>
                        <a:ea typeface="+mn-ea"/>
                      </a:endParaRPr>
                    </a:p>
                  </a:txBody>
                  <a:tcPr/>
                </a:tc>
                <a:tc>
                  <a:txBody>
                    <a:bodyPr/>
                    <a:p>
                      <a:pPr algn="ctr"/>
                      <a:r>
                        <a:rPr lang="zh-CN" altLang="en-US" sz="1800" dirty="0">
                          <a:latin typeface="+mn-ea"/>
                          <a:ea typeface="+mn-ea"/>
                        </a:rPr>
                        <a:t>测试集准确率</a:t>
                      </a:r>
                      <a:endParaRPr lang="zh-CN" altLang="en-US" sz="1800" dirty="0">
                        <a:latin typeface="+mn-ea"/>
                        <a:ea typeface="+mn-ea"/>
                      </a:endParaRPr>
                    </a:p>
                  </a:txBody>
                  <a:tcPr/>
                </a:tc>
                <a:tc>
                  <a:txBody>
                    <a:bodyPr/>
                    <a:p>
                      <a:pPr algn="ctr">
                        <a:buNone/>
                      </a:pPr>
                      <a:r>
                        <a:rPr lang="zh-CN" altLang="en-US" sz="1800" dirty="0">
                          <a:latin typeface="+mn-ea"/>
                          <a:ea typeface="+mn-ea"/>
                        </a:rPr>
                        <a:t>ROC_AUC</a:t>
                      </a:r>
                      <a:endParaRPr lang="zh-CN" altLang="en-US" sz="1800" dirty="0">
                        <a:latin typeface="+mn-ea"/>
                        <a:ea typeface="+mn-ea"/>
                      </a:endParaRPr>
                    </a:p>
                  </a:txBody>
                  <a:tcPr/>
                </a:tc>
              </a:tr>
              <a:tr h="377190">
                <a:tc>
                  <a:txBody>
                    <a:bodyPr/>
                    <a:p>
                      <a:pPr algn="ctr">
                        <a:buNone/>
                      </a:pPr>
                      <a:r>
                        <a:rPr lang="en-US" altLang="zh-CN" sz="1800" dirty="0">
                          <a:latin typeface="+mn-ea"/>
                          <a:ea typeface="+mn-ea"/>
                        </a:rPr>
                        <a:t>SGD </a:t>
                      </a:r>
                      <a:endParaRPr lang="en-US" altLang="zh-CN" sz="1800" dirty="0">
                        <a:latin typeface="+mn-ea"/>
                        <a:ea typeface="+mn-ea"/>
                      </a:endParaRPr>
                    </a:p>
                  </a:txBody>
                  <a:tcPr/>
                </a:tc>
                <a:tc>
                  <a:txBody>
                    <a:bodyPr/>
                    <a:p>
                      <a:pPr algn="ctr">
                        <a:buNone/>
                      </a:pPr>
                      <a:r>
                        <a:rPr lang="en-US" altLang="zh-CN" sz="1800" dirty="0">
                          <a:latin typeface="+mn-ea"/>
                          <a:sym typeface="+mn-ea"/>
                        </a:rPr>
                        <a:t>[0.9151 0.8774 0.8396] </a:t>
                      </a:r>
                      <a:r>
                        <a:rPr lang="en-US" altLang="zh-CN" sz="1800" dirty="0">
                          <a:latin typeface="+mn-ea"/>
                          <a:ea typeface="+mn-ea"/>
                        </a:rPr>
                        <a:t> </a:t>
                      </a:r>
                      <a:endParaRPr lang="en-US" altLang="zh-CN" sz="1800" dirty="0">
                        <a:latin typeface="+mn-ea"/>
                        <a:ea typeface="+mn-ea"/>
                      </a:endParaRPr>
                    </a:p>
                  </a:txBody>
                  <a:tcPr/>
                </a:tc>
                <a:tc>
                  <a:txBody>
                    <a:bodyPr/>
                    <a:p>
                      <a:pPr algn="ctr">
                        <a:buNone/>
                      </a:pPr>
                      <a:r>
                        <a:rPr lang="en-US" altLang="zh-CN" sz="1800" dirty="0">
                          <a:latin typeface="+mn-ea"/>
                          <a:sym typeface="+mn-ea"/>
                        </a:rPr>
                        <a:t>0.9125 </a:t>
                      </a:r>
                      <a:endParaRPr lang="en-US" altLang="zh-CN" sz="1800" dirty="0">
                        <a:latin typeface="+mn-ea"/>
                        <a:ea typeface="+mn-ea"/>
                      </a:endParaRPr>
                    </a:p>
                  </a:txBody>
                  <a:tcPr/>
                </a:tc>
                <a:tc>
                  <a:txBody>
                    <a:bodyPr/>
                    <a:p>
                      <a:pPr algn="ctr">
                        <a:buNone/>
                      </a:pPr>
                      <a:r>
                        <a:rPr lang="en-US" altLang="zh-CN" sz="1800" dirty="0">
                          <a:latin typeface="+mn-ea"/>
                          <a:sym typeface="+mn-ea"/>
                        </a:rPr>
                        <a:t>0.9497</a:t>
                      </a:r>
                      <a:endParaRPr lang="en-US" altLang="zh-CN" sz="1800" dirty="0">
                        <a:latin typeface="Arial" panose="020B0604020202020204" pitchFamily="34" charset="0"/>
                        <a:ea typeface="+mn-ea"/>
                      </a:endParaRPr>
                    </a:p>
                  </a:txBody>
                  <a:tcPr/>
                </a:tc>
              </a:tr>
              <a:tr h="370840">
                <a:tc>
                  <a:txBody>
                    <a:bodyPr/>
                    <a:p>
                      <a:pPr algn="ctr">
                        <a:buNone/>
                      </a:pPr>
                      <a:r>
                        <a:rPr lang="en-US" altLang="zh-CN" sz="1800" dirty="0">
                          <a:latin typeface="+mn-ea"/>
                          <a:ea typeface="+mn-ea"/>
                        </a:rPr>
                        <a:t>SVC </a:t>
                      </a:r>
                      <a:endParaRPr lang="en-US" altLang="zh-CN" sz="1800" dirty="0">
                        <a:latin typeface="+mn-ea"/>
                        <a:ea typeface="+mn-ea"/>
                      </a:endParaRPr>
                    </a:p>
                  </a:txBody>
                  <a:tcPr/>
                </a:tc>
                <a:tc>
                  <a:txBody>
                    <a:bodyPr/>
                    <a:p>
                      <a:pPr algn="ctr">
                        <a:buNone/>
                      </a:pPr>
                      <a:r>
                        <a:rPr lang="en-US" altLang="zh-CN" sz="1800" dirty="0">
                          <a:latin typeface="+mn-ea"/>
                          <a:sym typeface="+mn-ea"/>
                        </a:rPr>
                        <a:t>[0.934 0.9057 0.9245] </a:t>
                      </a:r>
                      <a:endParaRPr lang="en-US" altLang="zh-CN" sz="1800" dirty="0">
                        <a:latin typeface="+mn-ea"/>
                        <a:ea typeface="+mn-ea"/>
                      </a:endParaRPr>
                    </a:p>
                  </a:txBody>
                  <a:tcPr/>
                </a:tc>
                <a:tc>
                  <a:txBody>
                    <a:bodyPr/>
                    <a:p>
                      <a:pPr algn="ctr">
                        <a:buNone/>
                      </a:pPr>
                      <a:r>
                        <a:rPr lang="en-US" altLang="zh-CN" sz="1800" dirty="0">
                          <a:latin typeface="+mn-ea"/>
                          <a:sym typeface="+mn-ea"/>
                        </a:rPr>
                        <a:t>0.9625</a:t>
                      </a:r>
                      <a:endParaRPr lang="en-US" altLang="zh-CN" sz="1800" dirty="0">
                        <a:latin typeface="+mn-ea"/>
                        <a:ea typeface="+mn-ea"/>
                      </a:endParaRPr>
                    </a:p>
                  </a:txBody>
                  <a:tcPr/>
                </a:tc>
                <a:tc>
                  <a:txBody>
                    <a:bodyPr/>
                    <a:p>
                      <a:pPr algn="ctr">
                        <a:buNone/>
                      </a:pPr>
                      <a:r>
                        <a:rPr lang="en-US" altLang="zh-CN" sz="1800" dirty="0">
                          <a:latin typeface="+mn-ea"/>
                          <a:sym typeface="+mn-ea"/>
                        </a:rPr>
                        <a:t>0.956</a:t>
                      </a:r>
                      <a:endParaRPr lang="en-US" altLang="zh-CN" sz="1800" dirty="0">
                        <a:latin typeface="+mn-ea"/>
                        <a:ea typeface="+mn-ea"/>
                      </a:endParaRPr>
                    </a:p>
                  </a:txBody>
                  <a:tcPr/>
                </a:tc>
              </a:tr>
              <a:tr h="370840">
                <a:tc>
                  <a:txBody>
                    <a:bodyPr/>
                    <a:p>
                      <a:pPr algn="ctr">
                        <a:buNone/>
                      </a:pPr>
                      <a:r>
                        <a:rPr lang="en-US" altLang="zh-CN" sz="1800" dirty="0">
                          <a:latin typeface="+mn-ea"/>
                          <a:ea typeface="+mn-ea"/>
                        </a:rPr>
                        <a:t>决策树 </a:t>
                      </a:r>
                      <a:endParaRPr lang="en-US" altLang="zh-CN" sz="1800" dirty="0">
                        <a:latin typeface="+mn-ea"/>
                        <a:ea typeface="+mn-ea"/>
                      </a:endParaRPr>
                    </a:p>
                  </a:txBody>
                  <a:tcPr/>
                </a:tc>
                <a:tc>
                  <a:txBody>
                    <a:bodyPr/>
                    <a:p>
                      <a:pPr algn="ctr">
                        <a:buNone/>
                      </a:pPr>
                      <a:r>
                        <a:rPr lang="en-US" altLang="zh-CN" sz="1800" dirty="0">
                          <a:latin typeface="+mn-ea"/>
                          <a:sym typeface="+mn-ea"/>
                        </a:rPr>
                        <a:t>[0.8774 0.9057 0.8774] </a:t>
                      </a:r>
                      <a:r>
                        <a:rPr lang="en-US" altLang="zh-CN" sz="1800" dirty="0">
                          <a:latin typeface="+mn-ea"/>
                          <a:ea typeface="+mn-ea"/>
                        </a:rPr>
                        <a:t> </a:t>
                      </a:r>
                      <a:endParaRPr lang="en-US" altLang="zh-CN" sz="1800" dirty="0">
                        <a:latin typeface="+mn-ea"/>
                        <a:ea typeface="+mn-ea"/>
                      </a:endParaRPr>
                    </a:p>
                  </a:txBody>
                  <a:tcPr/>
                </a:tc>
                <a:tc>
                  <a:txBody>
                    <a:bodyPr/>
                    <a:p>
                      <a:pPr algn="ctr">
                        <a:buNone/>
                      </a:pPr>
                      <a:r>
                        <a:rPr lang="en-US" altLang="zh-CN" sz="1800" dirty="0">
                          <a:latin typeface="+mn-ea"/>
                          <a:sym typeface="+mn-ea"/>
                        </a:rPr>
                        <a:t>0.9875 </a:t>
                      </a:r>
                      <a:endParaRPr lang="en-US" altLang="zh-CN" sz="1800" dirty="0">
                        <a:latin typeface="+mn-ea"/>
                        <a:ea typeface="+mn-ea"/>
                      </a:endParaRPr>
                    </a:p>
                  </a:txBody>
                  <a:tcPr/>
                </a:tc>
                <a:tc>
                  <a:txBody>
                    <a:bodyPr/>
                    <a:p>
                      <a:pPr algn="ctr">
                        <a:buNone/>
                      </a:pPr>
                      <a:r>
                        <a:rPr lang="en-US" altLang="zh-CN" sz="1800" dirty="0">
                          <a:latin typeface="+mn-ea"/>
                          <a:sym typeface="+mn-ea"/>
                        </a:rPr>
                        <a:t>0.8399</a:t>
                      </a:r>
                      <a:endParaRPr lang="en-US" altLang="zh-CN" sz="1800" dirty="0">
                        <a:latin typeface="+mn-ea"/>
                        <a:ea typeface="+mn-ea"/>
                      </a:endParaRPr>
                    </a:p>
                  </a:txBody>
                  <a:tcPr/>
                </a:tc>
              </a:tr>
              <a:tr h="370840">
                <a:tc>
                  <a:txBody>
                    <a:bodyPr/>
                    <a:p>
                      <a:pPr algn="ctr">
                        <a:buNone/>
                      </a:pPr>
                      <a:r>
                        <a:rPr lang="en-US" altLang="zh-CN" sz="1800" dirty="0">
                          <a:latin typeface="+mn-ea"/>
                          <a:ea typeface="+mn-ea"/>
                        </a:rPr>
                        <a:t>随机森林 </a:t>
                      </a:r>
                      <a:endParaRPr lang="en-US" altLang="zh-CN" sz="1800" dirty="0">
                        <a:latin typeface="+mn-ea"/>
                        <a:ea typeface="+mn-ea"/>
                      </a:endParaRPr>
                    </a:p>
                  </a:txBody>
                  <a:tcPr/>
                </a:tc>
                <a:tc>
                  <a:txBody>
                    <a:bodyPr/>
                    <a:p>
                      <a:pPr algn="ctr">
                        <a:buNone/>
                      </a:pPr>
                      <a:r>
                        <a:rPr lang="en-US" altLang="zh-CN" sz="1800" dirty="0">
                          <a:latin typeface="+mn-ea"/>
                          <a:sym typeface="+mn-ea"/>
                        </a:rPr>
                        <a:t>[0.9245 0.9434 0.9151] </a:t>
                      </a:r>
                      <a:endParaRPr lang="en-US" altLang="zh-CN" sz="1800" dirty="0">
                        <a:latin typeface="+mn-ea"/>
                        <a:ea typeface="+mn-ea"/>
                      </a:endParaRPr>
                    </a:p>
                  </a:txBody>
                  <a:tcPr/>
                </a:tc>
                <a:tc>
                  <a:txBody>
                    <a:bodyPr/>
                    <a:p>
                      <a:pPr algn="ctr">
                        <a:buNone/>
                      </a:pPr>
                      <a:r>
                        <a:rPr lang="en-US" altLang="zh-CN" sz="1800" dirty="0">
                          <a:latin typeface="+mn-ea"/>
                          <a:sym typeface="+mn-ea"/>
                        </a:rPr>
                        <a:t>0.9875</a:t>
                      </a:r>
                      <a:endParaRPr lang="en-US" altLang="zh-CN" sz="1800" dirty="0">
                        <a:latin typeface="+mn-ea"/>
                        <a:ea typeface="+mn-ea"/>
                      </a:endParaRPr>
                    </a:p>
                  </a:txBody>
                  <a:tcPr/>
                </a:tc>
                <a:tc>
                  <a:txBody>
                    <a:bodyPr/>
                    <a:p>
                      <a:pPr algn="ctr">
                        <a:buNone/>
                      </a:pPr>
                      <a:r>
                        <a:rPr lang="en-US" altLang="zh-CN" sz="1800" dirty="0">
                          <a:latin typeface="+mn-ea"/>
                          <a:sym typeface="+mn-ea"/>
                        </a:rPr>
                        <a:t>0.9671</a:t>
                      </a:r>
                      <a:endParaRPr lang="en-US" altLang="zh-CN" sz="1800" dirty="0">
                        <a:latin typeface="+mn-ea"/>
                        <a:ea typeface="+mn-ea"/>
                      </a:endParaRPr>
                    </a:p>
                  </a:txBody>
                  <a:tcPr/>
                </a:tc>
              </a:tr>
              <a:tr h="370840">
                <a:tc>
                  <a:txBody>
                    <a:bodyPr/>
                    <a:p>
                      <a:pPr algn="ctr">
                        <a:buNone/>
                      </a:pPr>
                      <a:r>
                        <a:rPr lang="en-US" altLang="zh-CN" sz="1800" dirty="0">
                          <a:latin typeface="+mn-ea"/>
                          <a:ea typeface="+mn-ea"/>
                        </a:rPr>
                        <a:t>KNN </a:t>
                      </a:r>
                      <a:endParaRPr lang="en-US" altLang="zh-CN" sz="1800" dirty="0">
                        <a:latin typeface="+mn-ea"/>
                        <a:ea typeface="+mn-ea"/>
                      </a:endParaRPr>
                    </a:p>
                  </a:txBody>
                  <a:tcPr/>
                </a:tc>
                <a:tc>
                  <a:txBody>
                    <a:bodyPr/>
                    <a:p>
                      <a:pPr algn="ctr">
                        <a:buNone/>
                      </a:pPr>
                      <a:r>
                        <a:rPr lang="en-US" altLang="zh-CN" sz="1800" dirty="0">
                          <a:latin typeface="+mn-ea"/>
                          <a:sym typeface="+mn-ea"/>
                        </a:rPr>
                        <a:t>[0.9057 0.9245 0.8962] </a:t>
                      </a:r>
                      <a:endParaRPr lang="en-US" altLang="zh-CN" sz="1800" dirty="0">
                        <a:latin typeface="+mn-ea"/>
                        <a:ea typeface="+mn-ea"/>
                      </a:endParaRPr>
                    </a:p>
                  </a:txBody>
                  <a:tcPr/>
                </a:tc>
                <a:tc>
                  <a:txBody>
                    <a:bodyPr/>
                    <a:p>
                      <a:pPr algn="ctr">
                        <a:buNone/>
                      </a:pPr>
                      <a:r>
                        <a:rPr lang="en-US" altLang="zh-CN" sz="1800" dirty="0">
                          <a:latin typeface="+mn-ea"/>
                          <a:sym typeface="+mn-ea"/>
                        </a:rPr>
                        <a:t>0.95 </a:t>
                      </a:r>
                      <a:endParaRPr lang="en-US" altLang="zh-CN" sz="1800" dirty="0">
                        <a:latin typeface="+mn-ea"/>
                        <a:ea typeface="+mn-ea"/>
                      </a:endParaRPr>
                    </a:p>
                  </a:txBody>
                  <a:tcPr/>
                </a:tc>
                <a:tc>
                  <a:txBody>
                    <a:bodyPr/>
                    <a:p>
                      <a:pPr algn="ctr">
                        <a:buNone/>
                      </a:pPr>
                      <a:r>
                        <a:rPr lang="en-US" altLang="zh-CN" sz="1800" dirty="0">
                          <a:latin typeface="+mn-ea"/>
                          <a:sym typeface="+mn-ea"/>
                        </a:rPr>
                        <a:t>0.9252</a:t>
                      </a:r>
                      <a:endParaRPr lang="en-US" altLang="zh-CN" sz="1800" dirty="0">
                        <a:latin typeface="+mn-ea"/>
                        <a:ea typeface="+mn-ea"/>
                      </a:endParaRPr>
                    </a:p>
                  </a:txBody>
                  <a:tcPr/>
                </a:tc>
              </a:tr>
            </a:tbl>
          </a:graphicData>
        </a:graphic>
      </p:graphicFrame>
      <p:sp>
        <p:nvSpPr>
          <p:cNvPr id="4" name="文本框 3"/>
          <p:cNvSpPr txBox="1"/>
          <p:nvPr/>
        </p:nvSpPr>
        <p:spPr>
          <a:xfrm>
            <a:off x="2500630" y="2218055"/>
            <a:ext cx="4142105" cy="368300"/>
          </a:xfrm>
          <a:prstGeom prst="rect">
            <a:avLst/>
          </a:prstGeom>
          <a:noFill/>
        </p:spPr>
        <p:txBody>
          <a:bodyPr wrap="square" rtlCol="0">
            <a:spAutoFit/>
          </a:bodyPr>
          <a:p>
            <a:r>
              <a:rPr lang="zh-CN" altLang="en-US"/>
              <a:t>各个模型在不同指标下预测</a:t>
            </a:r>
            <a:r>
              <a:rPr lang="en-US" altLang="zh-CN"/>
              <a:t>DIC</a:t>
            </a:r>
            <a:r>
              <a:rPr lang="zh-CN" altLang="en-US"/>
              <a:t>的表现</a:t>
            </a:r>
            <a:endParaRPr lang="zh-CN" altLang="en-US"/>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模型评估</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2932430" y="934720"/>
            <a:ext cx="3270250" cy="398780"/>
          </a:xfrm>
          <a:prstGeom prst="rect">
            <a:avLst/>
          </a:prstGeom>
          <a:noFill/>
        </p:spPr>
        <p:txBody>
          <a:bodyPr wrap="square" rtlCol="0">
            <a:spAutoFit/>
          </a:bodyPr>
          <a:p>
            <a:r>
              <a:rPr lang="zh-CN" altLang="en-US" sz="2000" b="1">
                <a:solidFill>
                  <a:srgbClr val="FF0000"/>
                </a:solidFill>
              </a:rPr>
              <a:t>结果展示：</a:t>
            </a:r>
            <a:r>
              <a:rPr lang="en-US" altLang="zh-CN" sz="2000" b="1">
                <a:solidFill>
                  <a:srgbClr val="FF0000"/>
                </a:solidFill>
              </a:rPr>
              <a:t>DIC</a:t>
            </a:r>
            <a:r>
              <a:rPr lang="zh-CN" altLang="en-US" sz="2000" b="1">
                <a:solidFill>
                  <a:srgbClr val="FF0000"/>
                </a:solidFill>
              </a:rPr>
              <a:t>精度对比图</a:t>
            </a:r>
            <a:endParaRPr lang="zh-CN" altLang="en-US" sz="2000" b="1">
              <a:solidFill>
                <a:srgbClr val="FF0000"/>
              </a:solidFill>
            </a:endParaRPr>
          </a:p>
        </p:txBody>
      </p:sp>
      <p:sp>
        <p:nvSpPr>
          <p:cNvPr id="5" name="文本框 4"/>
          <p:cNvSpPr txBox="1"/>
          <p:nvPr/>
        </p:nvSpPr>
        <p:spPr>
          <a:xfrm>
            <a:off x="3933825" y="1421130"/>
            <a:ext cx="1275715" cy="368300"/>
          </a:xfrm>
          <a:prstGeom prst="rect">
            <a:avLst/>
          </a:prstGeom>
          <a:noFill/>
        </p:spPr>
        <p:txBody>
          <a:bodyPr wrap="square" rtlCol="0">
            <a:spAutoFit/>
          </a:bodyPr>
          <a:p>
            <a:r>
              <a:rPr lang="en-US" altLang="zh-CN"/>
              <a:t>DIC-ROC</a:t>
            </a:r>
            <a:endParaRPr lang="en-US" altLang="zh-CN"/>
          </a:p>
        </p:txBody>
      </p:sp>
      <p:pic>
        <p:nvPicPr>
          <p:cNvPr id="6" name="图片 5" descr="dic_len_2(neighbor_4_mean_24h)_roc_curves"/>
          <p:cNvPicPr>
            <a:picLocks noChangeAspect="1"/>
          </p:cNvPicPr>
          <p:nvPr/>
        </p:nvPicPr>
        <p:blipFill>
          <a:blip r:embed="rId1"/>
          <a:stretch>
            <a:fillRect/>
          </a:stretch>
        </p:blipFill>
        <p:spPr>
          <a:xfrm>
            <a:off x="1522730" y="1789430"/>
            <a:ext cx="6003290" cy="4802505"/>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模型评估</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815340" y="1016635"/>
            <a:ext cx="7512685" cy="706755"/>
          </a:xfrm>
          <a:prstGeom prst="rect">
            <a:avLst/>
          </a:prstGeom>
          <a:noFill/>
        </p:spPr>
        <p:txBody>
          <a:bodyPr wrap="square" rtlCol="0" anchor="t">
            <a:spAutoFit/>
          </a:bodyPr>
          <a:p>
            <a:pPr marL="285750" indent="-285750">
              <a:buFont typeface="Arial" panose="020B0604020202020204" pitchFamily="34" charset="0"/>
              <a:buChar char="•"/>
            </a:pPr>
            <a:r>
              <a:rPr lang="zh-CN" altLang="en-US" sz="2000"/>
              <a:t>通过比较AUC值，可以发现随机森林效果最好</a:t>
            </a:r>
            <a:r>
              <a:rPr lang="zh-CN" altLang="en-US" sz="2000">
                <a:sym typeface="+mn-ea"/>
              </a:rPr>
              <a:t>。</a:t>
            </a:r>
            <a:endParaRPr lang="zh-CN" altLang="en-US" sz="2000">
              <a:sym typeface="+mn-ea"/>
            </a:endParaRPr>
          </a:p>
          <a:p>
            <a:pPr marL="285750" indent="-285750">
              <a:buFont typeface="Arial" panose="020B0604020202020204" pitchFamily="34" charset="0"/>
              <a:buChar char="•"/>
            </a:pPr>
            <a:r>
              <a:rPr lang="zh-CN" altLang="en-US" sz="2000"/>
              <a:t>并且随机森林还可给出各属性的重要度。</a:t>
            </a:r>
            <a:endParaRPr lang="zh-CN" altLang="en-US" sz="2000"/>
          </a:p>
        </p:txBody>
      </p:sp>
      <p:pic>
        <p:nvPicPr>
          <p:cNvPr id="5" name="图片 4" descr="dic_attributes_rank"/>
          <p:cNvPicPr>
            <a:picLocks noChangeAspect="1"/>
          </p:cNvPicPr>
          <p:nvPr/>
        </p:nvPicPr>
        <p:blipFill>
          <a:blip r:embed="rId1"/>
          <a:stretch>
            <a:fillRect/>
          </a:stretch>
        </p:blipFill>
        <p:spPr>
          <a:xfrm>
            <a:off x="1808480" y="2067560"/>
            <a:ext cx="5396230" cy="4316730"/>
          </a:xfrm>
          <a:prstGeom prst="rect">
            <a:avLst/>
          </a:prstGeom>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模型评估</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633095" y="1181735"/>
            <a:ext cx="7876540" cy="706755"/>
          </a:xfrm>
          <a:prstGeom prst="rect">
            <a:avLst/>
          </a:prstGeom>
          <a:noFill/>
        </p:spPr>
        <p:txBody>
          <a:bodyPr wrap="square" rtlCol="0" anchor="t">
            <a:spAutoFit/>
          </a:bodyPr>
          <a:p>
            <a:pPr marL="285750" indent="-285750" algn="l">
              <a:buFont typeface="Arial" panose="020B0604020202020204" pitchFamily="34" charset="0"/>
              <a:buChar char="•"/>
            </a:pPr>
            <a:r>
              <a:rPr lang="zh-CN" altLang="en-US" sz="2000" b="1"/>
              <a:t>SIC 模型选择：</a:t>
            </a:r>
            <a:r>
              <a:rPr lang="zh-CN" altLang="en-US" sz="2000"/>
              <a:t>同样地，我们在 </a:t>
            </a:r>
            <a:r>
              <a:rPr lang="en-US" altLang="zh-CN" sz="2000"/>
              <a:t>A8_3</a:t>
            </a:r>
            <a:r>
              <a:rPr lang="zh-CN" altLang="en-US" sz="2000"/>
              <a:t> 上按照三个指标进一步筛选SIC模型。</a:t>
            </a:r>
            <a:endParaRPr lang="zh-CN" altLang="en-US" sz="2000"/>
          </a:p>
        </p:txBody>
      </p:sp>
      <p:graphicFrame>
        <p:nvGraphicFramePr>
          <p:cNvPr id="14" name="表格 14"/>
          <p:cNvGraphicFramePr>
            <a:graphicFrameLocks noGrp="1"/>
          </p:cNvGraphicFramePr>
          <p:nvPr/>
        </p:nvGraphicFramePr>
        <p:xfrm>
          <a:off x="820927" y="2978395"/>
          <a:ext cx="7499985" cy="2237740"/>
        </p:xfrm>
        <a:graphic>
          <a:graphicData uri="http://schemas.openxmlformats.org/drawingml/2006/table">
            <a:tbl>
              <a:tblPr firstRow="1" bandRow="1">
                <a:tableStyleId>{7DF18680-E054-41AD-8BC1-D1AEF772440D}</a:tableStyleId>
              </a:tblPr>
              <a:tblGrid>
                <a:gridCol w="1299210"/>
                <a:gridCol w="2629535"/>
                <a:gridCol w="1641475"/>
                <a:gridCol w="1929765"/>
              </a:tblGrid>
              <a:tr h="377190">
                <a:tc>
                  <a:txBody>
                    <a:bodyPr/>
                    <a:p>
                      <a:pPr algn="ctr"/>
                      <a:r>
                        <a:rPr lang="zh-CN" altLang="en-US" sz="1800" dirty="0">
                          <a:latin typeface="+mn-ea"/>
                          <a:ea typeface="+mn-ea"/>
                        </a:rPr>
                        <a:t>模型名称</a:t>
                      </a:r>
                      <a:endParaRPr lang="en-US" altLang="zh-CN" sz="1800" dirty="0">
                        <a:latin typeface="+mn-ea"/>
                        <a:ea typeface="+mn-ea"/>
                      </a:endParaRPr>
                    </a:p>
                  </a:txBody>
                  <a:tcPr/>
                </a:tc>
                <a:tc>
                  <a:txBody>
                    <a:bodyPr/>
                    <a:p>
                      <a:pPr algn="ctr">
                        <a:buNone/>
                      </a:pPr>
                      <a:r>
                        <a:rPr lang="en-US" altLang="zh-CN" sz="1800" dirty="0">
                          <a:latin typeface="+mn-ea"/>
                          <a:ea typeface="+mn-ea"/>
                        </a:rPr>
                        <a:t>K-折交叉验证准确率</a:t>
                      </a:r>
                      <a:endParaRPr lang="en-US" altLang="zh-CN" sz="1800" dirty="0">
                        <a:latin typeface="+mn-ea"/>
                        <a:ea typeface="+mn-ea"/>
                      </a:endParaRPr>
                    </a:p>
                  </a:txBody>
                  <a:tcPr/>
                </a:tc>
                <a:tc>
                  <a:txBody>
                    <a:bodyPr/>
                    <a:p>
                      <a:pPr algn="ctr"/>
                      <a:r>
                        <a:rPr lang="zh-CN" altLang="en-US" sz="1800" dirty="0">
                          <a:latin typeface="+mn-ea"/>
                          <a:ea typeface="+mn-ea"/>
                        </a:rPr>
                        <a:t>测试集准确率</a:t>
                      </a:r>
                      <a:endParaRPr lang="zh-CN" altLang="en-US" sz="1800" dirty="0">
                        <a:latin typeface="+mn-ea"/>
                        <a:ea typeface="+mn-ea"/>
                      </a:endParaRPr>
                    </a:p>
                  </a:txBody>
                  <a:tcPr/>
                </a:tc>
                <a:tc>
                  <a:txBody>
                    <a:bodyPr/>
                    <a:p>
                      <a:pPr algn="ctr">
                        <a:buNone/>
                      </a:pPr>
                      <a:r>
                        <a:rPr lang="zh-CN" altLang="en-US" sz="1800" dirty="0">
                          <a:latin typeface="+mn-ea"/>
                          <a:ea typeface="+mn-ea"/>
                        </a:rPr>
                        <a:t>ROC_AUC</a:t>
                      </a:r>
                      <a:endParaRPr lang="zh-CN" altLang="en-US" sz="1800" dirty="0">
                        <a:latin typeface="+mn-ea"/>
                        <a:ea typeface="+mn-ea"/>
                      </a:endParaRPr>
                    </a:p>
                  </a:txBody>
                  <a:tcPr/>
                </a:tc>
              </a:tr>
              <a:tr h="377190">
                <a:tc>
                  <a:txBody>
                    <a:bodyPr/>
                    <a:p>
                      <a:pPr algn="ctr">
                        <a:buNone/>
                      </a:pPr>
                      <a:r>
                        <a:rPr lang="en-US" altLang="zh-CN" sz="1800" dirty="0">
                          <a:latin typeface="+mn-ea"/>
                          <a:ea typeface="+mn-ea"/>
                        </a:rPr>
                        <a:t>SGD </a:t>
                      </a:r>
                      <a:endParaRPr lang="en-US" altLang="zh-CN" sz="1800" dirty="0">
                        <a:latin typeface="+mn-ea"/>
                        <a:ea typeface="+mn-ea"/>
                      </a:endParaRPr>
                    </a:p>
                  </a:txBody>
                  <a:tcPr/>
                </a:tc>
                <a:tc>
                  <a:txBody>
                    <a:bodyPr/>
                    <a:p>
                      <a:pPr algn="ctr">
                        <a:buNone/>
                      </a:pPr>
                      <a:r>
                        <a:rPr lang="en-US" altLang="zh-CN" sz="1800" dirty="0">
                          <a:latin typeface="+mn-ea"/>
                          <a:sym typeface="+mn-ea"/>
                        </a:rPr>
                        <a:t>[0.943 0.9534 0.9482]  </a:t>
                      </a:r>
                      <a:r>
                        <a:rPr lang="en-US" altLang="zh-CN" sz="1800" dirty="0">
                          <a:latin typeface="+mn-ea"/>
                          <a:ea typeface="+mn-ea"/>
                        </a:rPr>
                        <a:t> </a:t>
                      </a:r>
                      <a:endParaRPr lang="en-US" altLang="zh-CN" sz="1800" dirty="0">
                        <a:latin typeface="+mn-ea"/>
                        <a:ea typeface="+mn-ea"/>
                      </a:endParaRPr>
                    </a:p>
                  </a:txBody>
                  <a:tcPr/>
                </a:tc>
                <a:tc>
                  <a:txBody>
                    <a:bodyPr/>
                    <a:p>
                      <a:pPr algn="ctr">
                        <a:buNone/>
                      </a:pPr>
                      <a:r>
                        <a:rPr lang="en-US" altLang="zh-CN" sz="1800" dirty="0">
                          <a:latin typeface="+mn-ea"/>
                          <a:sym typeface="+mn-ea"/>
                        </a:rPr>
                        <a:t>0.9655</a:t>
                      </a:r>
                      <a:r>
                        <a:rPr lang="en-US" altLang="zh-CN" sz="1800" dirty="0">
                          <a:latin typeface="+mn-ea"/>
                          <a:sym typeface="+mn-ea"/>
                        </a:rPr>
                        <a:t> </a:t>
                      </a:r>
                      <a:endParaRPr lang="en-US" altLang="zh-CN" sz="1800" dirty="0">
                        <a:latin typeface="+mn-ea"/>
                        <a:ea typeface="+mn-ea"/>
                      </a:endParaRPr>
                    </a:p>
                  </a:txBody>
                  <a:tcPr/>
                </a:tc>
                <a:tc>
                  <a:txBody>
                    <a:bodyPr/>
                    <a:p>
                      <a:pPr algn="ctr">
                        <a:buNone/>
                      </a:pPr>
                      <a:r>
                        <a:rPr lang="en-US" altLang="zh-CN" sz="1800" dirty="0">
                          <a:latin typeface="+mn-ea"/>
                          <a:sym typeface="+mn-ea"/>
                        </a:rPr>
                        <a:t>0.9599</a:t>
                      </a:r>
                      <a:endParaRPr lang="en-US" altLang="zh-CN" sz="1800" dirty="0">
                        <a:latin typeface="Arial" panose="020B0604020202020204" pitchFamily="34" charset="0"/>
                        <a:ea typeface="+mn-ea"/>
                      </a:endParaRPr>
                    </a:p>
                  </a:txBody>
                  <a:tcPr/>
                </a:tc>
              </a:tr>
              <a:tr h="370840">
                <a:tc>
                  <a:txBody>
                    <a:bodyPr/>
                    <a:p>
                      <a:pPr algn="ctr">
                        <a:buNone/>
                      </a:pPr>
                      <a:r>
                        <a:rPr lang="en-US" altLang="zh-CN" sz="1800" dirty="0">
                          <a:latin typeface="+mn-ea"/>
                          <a:ea typeface="+mn-ea"/>
                        </a:rPr>
                        <a:t>SVC </a:t>
                      </a:r>
                      <a:endParaRPr lang="en-US" altLang="zh-CN" sz="1800" dirty="0">
                        <a:latin typeface="+mn-ea"/>
                        <a:ea typeface="+mn-ea"/>
                      </a:endParaRPr>
                    </a:p>
                  </a:txBody>
                  <a:tcPr/>
                </a:tc>
                <a:tc>
                  <a:txBody>
                    <a:bodyPr/>
                    <a:p>
                      <a:pPr algn="ctr">
                        <a:buNone/>
                      </a:pPr>
                      <a:r>
                        <a:rPr lang="en-US" altLang="zh-CN" sz="1800" dirty="0">
                          <a:latin typeface="+mn-ea"/>
                          <a:sym typeface="+mn-ea"/>
                        </a:rPr>
                        <a:t>[0.9326 0.9585 0.9326]  </a:t>
                      </a:r>
                      <a:endParaRPr lang="en-US" altLang="zh-CN" sz="1800" dirty="0">
                        <a:latin typeface="+mn-ea"/>
                        <a:ea typeface="+mn-ea"/>
                      </a:endParaRPr>
                    </a:p>
                  </a:txBody>
                  <a:tcPr/>
                </a:tc>
                <a:tc>
                  <a:txBody>
                    <a:bodyPr/>
                    <a:p>
                      <a:pPr algn="ctr">
                        <a:buNone/>
                      </a:pPr>
                      <a:r>
                        <a:rPr lang="en-US" altLang="zh-CN" sz="1800" dirty="0">
                          <a:latin typeface="+mn-ea"/>
                          <a:sym typeface="+mn-ea"/>
                        </a:rPr>
                        <a:t>0.9586</a:t>
                      </a:r>
                      <a:endParaRPr lang="en-US" altLang="zh-CN" sz="1800" dirty="0">
                        <a:latin typeface="+mn-ea"/>
                        <a:ea typeface="+mn-ea"/>
                      </a:endParaRPr>
                    </a:p>
                  </a:txBody>
                  <a:tcPr/>
                </a:tc>
                <a:tc>
                  <a:txBody>
                    <a:bodyPr/>
                    <a:p>
                      <a:pPr algn="ctr">
                        <a:buNone/>
                      </a:pPr>
                      <a:r>
                        <a:rPr lang="en-US" altLang="zh-CN" sz="1800" dirty="0">
                          <a:latin typeface="+mn-ea"/>
                          <a:sym typeface="+mn-ea"/>
                        </a:rPr>
                        <a:t>0.9641</a:t>
                      </a:r>
                      <a:endParaRPr lang="en-US" altLang="zh-CN" sz="1800" dirty="0">
                        <a:latin typeface="+mn-ea"/>
                        <a:ea typeface="+mn-ea"/>
                      </a:endParaRPr>
                    </a:p>
                  </a:txBody>
                  <a:tcPr/>
                </a:tc>
              </a:tr>
              <a:tr h="370840">
                <a:tc>
                  <a:txBody>
                    <a:bodyPr/>
                    <a:p>
                      <a:pPr algn="ctr">
                        <a:buNone/>
                      </a:pPr>
                      <a:r>
                        <a:rPr lang="en-US" altLang="zh-CN" sz="1800" dirty="0">
                          <a:latin typeface="+mn-ea"/>
                          <a:ea typeface="+mn-ea"/>
                        </a:rPr>
                        <a:t>决策树 </a:t>
                      </a:r>
                      <a:endParaRPr lang="en-US" altLang="zh-CN" sz="1800" dirty="0">
                        <a:latin typeface="+mn-ea"/>
                        <a:ea typeface="+mn-ea"/>
                      </a:endParaRPr>
                    </a:p>
                  </a:txBody>
                  <a:tcPr/>
                </a:tc>
                <a:tc>
                  <a:txBody>
                    <a:bodyPr/>
                    <a:p>
                      <a:pPr algn="ctr">
                        <a:buNone/>
                      </a:pPr>
                      <a:r>
                        <a:rPr lang="en-US" altLang="zh-CN" sz="1800" dirty="0">
                          <a:latin typeface="+mn-ea"/>
                          <a:sym typeface="+mn-ea"/>
                        </a:rPr>
                        <a:t>[0.943 0.9482 0.9223] </a:t>
                      </a:r>
                      <a:endParaRPr lang="en-US" altLang="zh-CN" sz="1800" dirty="0">
                        <a:latin typeface="+mn-ea"/>
                        <a:ea typeface="+mn-ea"/>
                      </a:endParaRPr>
                    </a:p>
                  </a:txBody>
                  <a:tcPr/>
                </a:tc>
                <a:tc>
                  <a:txBody>
                    <a:bodyPr/>
                    <a:p>
                      <a:pPr algn="ctr">
                        <a:buNone/>
                      </a:pPr>
                      <a:r>
                        <a:rPr lang="en-US" altLang="zh-CN" sz="1800" dirty="0">
                          <a:latin typeface="+mn-ea"/>
                          <a:sym typeface="+mn-ea"/>
                        </a:rPr>
                        <a:t>0.9448</a:t>
                      </a:r>
                      <a:endParaRPr lang="en-US" altLang="zh-CN" sz="1800" dirty="0">
                        <a:latin typeface="+mn-ea"/>
                        <a:ea typeface="+mn-ea"/>
                      </a:endParaRPr>
                    </a:p>
                  </a:txBody>
                  <a:tcPr/>
                </a:tc>
                <a:tc>
                  <a:txBody>
                    <a:bodyPr/>
                    <a:p>
                      <a:pPr algn="ctr">
                        <a:buNone/>
                      </a:pPr>
                      <a:r>
                        <a:rPr lang="en-US" altLang="zh-CN" sz="1800" dirty="0">
                          <a:latin typeface="+mn-ea"/>
                          <a:sym typeface="+mn-ea"/>
                        </a:rPr>
                        <a:t>0.8374</a:t>
                      </a:r>
                      <a:endParaRPr lang="en-US" altLang="zh-CN" sz="1800" dirty="0">
                        <a:latin typeface="+mn-ea"/>
                        <a:ea typeface="+mn-ea"/>
                      </a:endParaRPr>
                    </a:p>
                  </a:txBody>
                  <a:tcPr/>
                </a:tc>
              </a:tr>
              <a:tr h="370840">
                <a:tc>
                  <a:txBody>
                    <a:bodyPr/>
                    <a:p>
                      <a:pPr algn="ctr">
                        <a:buNone/>
                      </a:pPr>
                      <a:r>
                        <a:rPr lang="en-US" altLang="zh-CN" sz="1800" dirty="0">
                          <a:latin typeface="+mn-ea"/>
                          <a:ea typeface="+mn-ea"/>
                        </a:rPr>
                        <a:t>随机森林 </a:t>
                      </a:r>
                      <a:endParaRPr lang="en-US" altLang="zh-CN" sz="1800" dirty="0">
                        <a:latin typeface="+mn-ea"/>
                        <a:ea typeface="+mn-ea"/>
                      </a:endParaRPr>
                    </a:p>
                  </a:txBody>
                  <a:tcPr/>
                </a:tc>
                <a:tc>
                  <a:txBody>
                    <a:bodyPr/>
                    <a:p>
                      <a:pPr algn="ctr">
                        <a:buNone/>
                      </a:pPr>
                      <a:r>
                        <a:rPr lang="en-US" altLang="zh-CN" sz="1800" dirty="0">
                          <a:latin typeface="+mn-ea"/>
                          <a:sym typeface="+mn-ea"/>
                        </a:rPr>
                        <a:t>[0.9482 0.943 0.9275] </a:t>
                      </a:r>
                      <a:endParaRPr lang="en-US" altLang="zh-CN" sz="1800" dirty="0">
                        <a:latin typeface="+mn-ea"/>
                        <a:ea typeface="+mn-ea"/>
                      </a:endParaRPr>
                    </a:p>
                  </a:txBody>
                  <a:tcPr/>
                </a:tc>
                <a:tc>
                  <a:txBody>
                    <a:bodyPr/>
                    <a:p>
                      <a:pPr algn="ctr">
                        <a:buNone/>
                      </a:pPr>
                      <a:r>
                        <a:rPr lang="en-US" altLang="zh-CN" sz="1800" dirty="0">
                          <a:latin typeface="+mn-ea"/>
                          <a:sym typeface="+mn-ea"/>
                        </a:rPr>
                        <a:t>0.9793</a:t>
                      </a:r>
                      <a:endParaRPr lang="en-US" altLang="zh-CN" sz="1800" dirty="0">
                        <a:latin typeface="+mn-ea"/>
                        <a:ea typeface="+mn-ea"/>
                      </a:endParaRPr>
                    </a:p>
                  </a:txBody>
                  <a:tcPr/>
                </a:tc>
                <a:tc>
                  <a:txBody>
                    <a:bodyPr/>
                    <a:p>
                      <a:pPr algn="ctr">
                        <a:buNone/>
                      </a:pPr>
                      <a:r>
                        <a:rPr lang="en-US" altLang="zh-CN" sz="1800" dirty="0">
                          <a:latin typeface="+mn-ea"/>
                          <a:sym typeface="+mn-ea"/>
                        </a:rPr>
                        <a:t> 0.973 </a:t>
                      </a:r>
                      <a:endParaRPr lang="en-US" altLang="zh-CN" sz="1800" dirty="0">
                        <a:latin typeface="+mn-ea"/>
                        <a:ea typeface="+mn-ea"/>
                      </a:endParaRPr>
                    </a:p>
                  </a:txBody>
                  <a:tcPr/>
                </a:tc>
              </a:tr>
              <a:tr h="370840">
                <a:tc>
                  <a:txBody>
                    <a:bodyPr/>
                    <a:p>
                      <a:pPr algn="ctr">
                        <a:buNone/>
                      </a:pPr>
                      <a:r>
                        <a:rPr lang="en-US" altLang="zh-CN" sz="1800" dirty="0">
                          <a:latin typeface="+mn-ea"/>
                          <a:ea typeface="+mn-ea"/>
                        </a:rPr>
                        <a:t>KNN </a:t>
                      </a:r>
                      <a:endParaRPr lang="en-US" altLang="zh-CN" sz="1800" dirty="0">
                        <a:latin typeface="+mn-ea"/>
                        <a:ea typeface="+mn-ea"/>
                      </a:endParaRPr>
                    </a:p>
                  </a:txBody>
                  <a:tcPr/>
                </a:tc>
                <a:tc>
                  <a:txBody>
                    <a:bodyPr/>
                    <a:p>
                      <a:pPr algn="ctr">
                        <a:buNone/>
                      </a:pPr>
                      <a:r>
                        <a:rPr lang="en-US" altLang="zh-CN" sz="1800" dirty="0">
                          <a:latin typeface="+mn-ea"/>
                          <a:sym typeface="+mn-ea"/>
                        </a:rPr>
                        <a:t>[0.9223 0.943 0.9482] </a:t>
                      </a:r>
                      <a:endParaRPr lang="en-US" altLang="zh-CN" sz="1800" dirty="0">
                        <a:latin typeface="+mn-ea"/>
                        <a:ea typeface="+mn-ea"/>
                      </a:endParaRPr>
                    </a:p>
                  </a:txBody>
                  <a:tcPr/>
                </a:tc>
                <a:tc>
                  <a:txBody>
                    <a:bodyPr/>
                    <a:p>
                      <a:pPr algn="ctr">
                        <a:buNone/>
                      </a:pPr>
                      <a:r>
                        <a:rPr lang="en-US" altLang="zh-CN" sz="1800" dirty="0">
                          <a:latin typeface="+mn-ea"/>
                          <a:sym typeface="+mn-ea"/>
                        </a:rPr>
                        <a:t>0.9379</a:t>
                      </a:r>
                      <a:endParaRPr lang="en-US" altLang="zh-CN" sz="1800" dirty="0">
                        <a:latin typeface="+mn-ea"/>
                        <a:ea typeface="+mn-ea"/>
                      </a:endParaRPr>
                    </a:p>
                  </a:txBody>
                  <a:tcPr/>
                </a:tc>
                <a:tc>
                  <a:txBody>
                    <a:bodyPr/>
                    <a:p>
                      <a:pPr algn="ctr">
                        <a:buNone/>
                      </a:pPr>
                      <a:r>
                        <a:rPr lang="en-US" altLang="zh-CN" sz="1800" dirty="0">
                          <a:latin typeface="+mn-ea"/>
                          <a:sym typeface="+mn-ea"/>
                        </a:rPr>
                        <a:t> 0.9171 </a:t>
                      </a:r>
                      <a:endParaRPr lang="en-US" altLang="zh-CN" sz="1800" dirty="0">
                        <a:latin typeface="+mn-ea"/>
                        <a:ea typeface="+mn-ea"/>
                      </a:endParaRPr>
                    </a:p>
                  </a:txBody>
                  <a:tcPr/>
                </a:tc>
              </a:tr>
            </a:tbl>
          </a:graphicData>
        </a:graphic>
      </p:graphicFrame>
      <p:sp>
        <p:nvSpPr>
          <p:cNvPr id="4" name="文本框 3"/>
          <p:cNvSpPr txBox="1"/>
          <p:nvPr/>
        </p:nvSpPr>
        <p:spPr>
          <a:xfrm>
            <a:off x="2590165" y="2425065"/>
            <a:ext cx="3964305" cy="368300"/>
          </a:xfrm>
          <a:prstGeom prst="rect">
            <a:avLst/>
          </a:prstGeom>
          <a:noFill/>
        </p:spPr>
        <p:txBody>
          <a:bodyPr wrap="none" rtlCol="0" anchor="t">
            <a:spAutoFit/>
          </a:bodyPr>
          <a:p>
            <a:r>
              <a:rPr lang="zh-CN" altLang="en-US">
                <a:sym typeface="+mn-ea"/>
              </a:rPr>
              <a:t>各个模型在不同指标下预测</a:t>
            </a:r>
            <a:r>
              <a:rPr lang="en-US" altLang="zh-CN">
                <a:sym typeface="+mn-ea"/>
              </a:rPr>
              <a:t>S</a:t>
            </a:r>
            <a:r>
              <a:rPr lang="en-US" altLang="zh-CN">
                <a:sym typeface="+mn-ea"/>
              </a:rPr>
              <a:t>IC</a:t>
            </a:r>
            <a:r>
              <a:rPr lang="zh-CN" altLang="en-US">
                <a:sym typeface="+mn-ea"/>
              </a:rPr>
              <a:t>的表现</a:t>
            </a:r>
            <a:endParaRPr lang="zh-CN" alt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模型评估</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2981960" y="935355"/>
            <a:ext cx="3180080" cy="398780"/>
          </a:xfrm>
          <a:prstGeom prst="rect">
            <a:avLst/>
          </a:prstGeom>
          <a:noFill/>
        </p:spPr>
        <p:txBody>
          <a:bodyPr wrap="none" rtlCol="0" anchor="t">
            <a:spAutoFit/>
          </a:bodyPr>
          <a:p>
            <a:r>
              <a:rPr lang="zh-CN" altLang="en-US" sz="2000" b="1">
                <a:solidFill>
                  <a:srgbClr val="FF0000"/>
                </a:solidFill>
                <a:sym typeface="+mn-ea"/>
              </a:rPr>
              <a:t>结果展示：</a:t>
            </a:r>
            <a:r>
              <a:rPr lang="en-US" altLang="zh-CN" sz="2000" b="1">
                <a:solidFill>
                  <a:srgbClr val="FF0000"/>
                </a:solidFill>
                <a:sym typeface="+mn-ea"/>
              </a:rPr>
              <a:t>DIC</a:t>
            </a:r>
            <a:r>
              <a:rPr lang="zh-CN" altLang="en-US" sz="2000" b="1">
                <a:solidFill>
                  <a:srgbClr val="FF0000"/>
                </a:solidFill>
                <a:sym typeface="+mn-ea"/>
              </a:rPr>
              <a:t>精度对比图</a:t>
            </a:r>
            <a:endParaRPr lang="zh-CN" altLang="en-US" sz="2000"/>
          </a:p>
        </p:txBody>
      </p:sp>
      <p:sp>
        <p:nvSpPr>
          <p:cNvPr id="5" name="文本框 4"/>
          <p:cNvSpPr txBox="1"/>
          <p:nvPr/>
        </p:nvSpPr>
        <p:spPr>
          <a:xfrm>
            <a:off x="4011930" y="1449070"/>
            <a:ext cx="1120140" cy="368300"/>
          </a:xfrm>
          <a:prstGeom prst="rect">
            <a:avLst/>
          </a:prstGeom>
          <a:noFill/>
        </p:spPr>
        <p:txBody>
          <a:bodyPr wrap="none" rtlCol="0" anchor="t">
            <a:spAutoFit/>
          </a:bodyPr>
          <a:p>
            <a:r>
              <a:rPr lang="en-US" altLang="zh-CN">
                <a:sym typeface="+mn-ea"/>
              </a:rPr>
              <a:t>SIC-ROC</a:t>
            </a:r>
            <a:endParaRPr lang="zh-CN" altLang="en-US"/>
          </a:p>
        </p:txBody>
      </p:sp>
      <p:pic>
        <p:nvPicPr>
          <p:cNvPr id="7" name="图片 6" descr="sic_len_3(neighbor_8_mean_24h)_roc_curves"/>
          <p:cNvPicPr>
            <a:picLocks noChangeAspect="1"/>
          </p:cNvPicPr>
          <p:nvPr/>
        </p:nvPicPr>
        <p:blipFill>
          <a:blip r:embed="rId1"/>
          <a:stretch>
            <a:fillRect/>
          </a:stretch>
        </p:blipFill>
        <p:spPr>
          <a:xfrm>
            <a:off x="1666875" y="1932305"/>
            <a:ext cx="5810250" cy="4648200"/>
          </a:xfrm>
          <a:prstGeom prst="rect">
            <a:avLst/>
          </a:prstGeom>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模型评估</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497840" y="1098550"/>
            <a:ext cx="8148320" cy="706755"/>
          </a:xfrm>
          <a:prstGeom prst="rect">
            <a:avLst/>
          </a:prstGeom>
          <a:noFill/>
        </p:spPr>
        <p:txBody>
          <a:bodyPr wrap="square" rtlCol="0" anchor="t">
            <a:spAutoFit/>
          </a:bodyPr>
          <a:p>
            <a:pPr marL="285750" indent="-285750">
              <a:buFont typeface="Arial" panose="020B0604020202020204" pitchFamily="34" charset="0"/>
              <a:buChar char="•"/>
            </a:pPr>
            <a:r>
              <a:rPr lang="zh-CN" altLang="en-US" sz="2000"/>
              <a:t>相比之下仍然是随机森林模型效果最好， 通过随机森林，还可以得出SIC中各个属性的重要度。</a:t>
            </a:r>
            <a:endParaRPr lang="zh-CN" altLang="en-US" sz="2000"/>
          </a:p>
        </p:txBody>
      </p:sp>
      <p:pic>
        <p:nvPicPr>
          <p:cNvPr id="5" name="图片 4" descr="sic_attributes_rank"/>
          <p:cNvPicPr>
            <a:picLocks noChangeAspect="1"/>
          </p:cNvPicPr>
          <p:nvPr/>
        </p:nvPicPr>
        <p:blipFill>
          <a:blip r:embed="rId1"/>
          <a:stretch>
            <a:fillRect/>
          </a:stretch>
        </p:blipFill>
        <p:spPr>
          <a:xfrm>
            <a:off x="1672590" y="1942465"/>
            <a:ext cx="5798820" cy="4639310"/>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1" fmla="*/ 0 w 9144000"/>
              <a:gd name="connsiteY0-2" fmla="*/ 0 h 4026877"/>
              <a:gd name="connsiteX1-3" fmla="*/ 9144000 w 9144000"/>
              <a:gd name="connsiteY1-4" fmla="*/ 0 h 4026877"/>
              <a:gd name="connsiteX2-5" fmla="*/ 9144000 w 9144000"/>
              <a:gd name="connsiteY2-6" fmla="*/ 4026877 h 4026877"/>
              <a:gd name="connsiteX3-7" fmla="*/ 4466492 w 9144000"/>
              <a:gd name="connsiteY3-8" fmla="*/ 4009292 h 4026877"/>
              <a:gd name="connsiteX4-9" fmla="*/ 0 w 9144000"/>
              <a:gd name="connsiteY4-10" fmla="*/ 4026877 h 4026877"/>
              <a:gd name="connsiteX5" fmla="*/ 0 w 9144000"/>
              <a:gd name="connsiteY5" fmla="*/ 0 h 4026877"/>
              <a:gd name="connsiteX0-11" fmla="*/ 0 w 9144000"/>
              <a:gd name="connsiteY0-12" fmla="*/ 0 h 4501661"/>
              <a:gd name="connsiteX1-13" fmla="*/ 9144000 w 9144000"/>
              <a:gd name="connsiteY1-14" fmla="*/ 0 h 4501661"/>
              <a:gd name="connsiteX2-15" fmla="*/ 9144000 w 9144000"/>
              <a:gd name="connsiteY2-16" fmla="*/ 4026877 h 4501661"/>
              <a:gd name="connsiteX3-17" fmla="*/ 4677508 w 9144000"/>
              <a:gd name="connsiteY3-18" fmla="*/ 4501661 h 4501661"/>
              <a:gd name="connsiteX4-19" fmla="*/ 0 w 9144000"/>
              <a:gd name="connsiteY4-20" fmla="*/ 4026877 h 4501661"/>
              <a:gd name="connsiteX5-21" fmla="*/ 0 w 9144000"/>
              <a:gd name="connsiteY5-22" fmla="*/ 0 h 4501661"/>
              <a:gd name="connsiteX0-23" fmla="*/ 0 w 9144000"/>
              <a:gd name="connsiteY0-24" fmla="*/ 0 h 5045818"/>
              <a:gd name="connsiteX1-25" fmla="*/ 9144000 w 9144000"/>
              <a:gd name="connsiteY1-26" fmla="*/ 0 h 5045818"/>
              <a:gd name="connsiteX2-27" fmla="*/ 9144000 w 9144000"/>
              <a:gd name="connsiteY2-28" fmla="*/ 4026877 h 5045818"/>
              <a:gd name="connsiteX3-29" fmla="*/ 4677508 w 9144000"/>
              <a:gd name="connsiteY3-30" fmla="*/ 5045818 h 5045818"/>
              <a:gd name="connsiteX4-31" fmla="*/ 0 w 9144000"/>
              <a:gd name="connsiteY4-32" fmla="*/ 4026877 h 5045818"/>
              <a:gd name="connsiteX5-33" fmla="*/ 0 w 9144000"/>
              <a:gd name="connsiteY5-34" fmla="*/ 0 h 5045818"/>
              <a:gd name="connsiteX0-35" fmla="*/ 0 w 9144000"/>
              <a:gd name="connsiteY0-36" fmla="*/ 0 h 5045818"/>
              <a:gd name="connsiteX1-37" fmla="*/ 9144000 w 9144000"/>
              <a:gd name="connsiteY1-38" fmla="*/ 0 h 5045818"/>
              <a:gd name="connsiteX2-39" fmla="*/ 9144000 w 9144000"/>
              <a:gd name="connsiteY2-40" fmla="*/ 4026877 h 5045818"/>
              <a:gd name="connsiteX3-41" fmla="*/ 4585145 w 9144000"/>
              <a:gd name="connsiteY3-42" fmla="*/ 5045818 h 5045818"/>
              <a:gd name="connsiteX4-43" fmla="*/ 0 w 9144000"/>
              <a:gd name="connsiteY4-44" fmla="*/ 4026877 h 5045818"/>
              <a:gd name="connsiteX5-45" fmla="*/ 0 w 9144000"/>
              <a:gd name="connsiteY5-46" fmla="*/ 0 h 50458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9144000" h="5045818">
                <a:moveTo>
                  <a:pt x="0" y="0"/>
                </a:moveTo>
                <a:lnTo>
                  <a:pt x="9144000" y="0"/>
                </a:lnTo>
                <a:lnTo>
                  <a:pt x="9144000" y="4026877"/>
                </a:lnTo>
                <a:lnTo>
                  <a:pt x="4585145" y="5045818"/>
                </a:lnTo>
                <a:lnTo>
                  <a:pt x="0" y="4026877"/>
                </a:lnTo>
                <a:lnTo>
                  <a:pt x="0" y="0"/>
                </a:lnTo>
                <a:close/>
              </a:path>
            </a:pathLst>
          </a:custGeom>
          <a:blipFill>
            <a:blip r:embed="rId1">
              <a:duotone>
                <a:prstClr val="black"/>
                <a:schemeClr val="accent3">
                  <a:tint val="45000"/>
                  <a:satMod val="400000"/>
                </a:schemeClr>
              </a:duotone>
              <a:extLst>
                <a:ext uri="{BEBA8EAE-BF5A-486C-A8C5-ECC9F3942E4B}">
                  <a14:imgProps xmlns:a14="http://schemas.microsoft.com/office/drawing/2010/main">
                    <a14:imgLayer r:embed="rId2">
                      <a14:imgEffect>
                        <a14:artisticBlur radius="5"/>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1" fmla="*/ 0 w 9144000"/>
              <a:gd name="connsiteY0-2" fmla="*/ 0 h 4026877"/>
              <a:gd name="connsiteX1-3" fmla="*/ 9144000 w 9144000"/>
              <a:gd name="connsiteY1-4" fmla="*/ 0 h 4026877"/>
              <a:gd name="connsiteX2-5" fmla="*/ 9144000 w 9144000"/>
              <a:gd name="connsiteY2-6" fmla="*/ 4026877 h 4026877"/>
              <a:gd name="connsiteX3-7" fmla="*/ 4466492 w 9144000"/>
              <a:gd name="connsiteY3-8" fmla="*/ 4009292 h 4026877"/>
              <a:gd name="connsiteX4-9" fmla="*/ 0 w 9144000"/>
              <a:gd name="connsiteY4-10" fmla="*/ 4026877 h 4026877"/>
              <a:gd name="connsiteX5" fmla="*/ 0 w 9144000"/>
              <a:gd name="connsiteY5" fmla="*/ 0 h 4026877"/>
              <a:gd name="connsiteX0-11" fmla="*/ 0 w 9144000"/>
              <a:gd name="connsiteY0-12" fmla="*/ 0 h 4501661"/>
              <a:gd name="connsiteX1-13" fmla="*/ 9144000 w 9144000"/>
              <a:gd name="connsiteY1-14" fmla="*/ 0 h 4501661"/>
              <a:gd name="connsiteX2-15" fmla="*/ 9144000 w 9144000"/>
              <a:gd name="connsiteY2-16" fmla="*/ 4026877 h 4501661"/>
              <a:gd name="connsiteX3-17" fmla="*/ 4677508 w 9144000"/>
              <a:gd name="connsiteY3-18" fmla="*/ 4501661 h 4501661"/>
              <a:gd name="connsiteX4-19" fmla="*/ 0 w 9144000"/>
              <a:gd name="connsiteY4-20" fmla="*/ 4026877 h 4501661"/>
              <a:gd name="connsiteX5-21" fmla="*/ 0 w 9144000"/>
              <a:gd name="connsiteY5-22" fmla="*/ 0 h 4501661"/>
              <a:gd name="connsiteX0-23" fmla="*/ 0 w 9144000"/>
              <a:gd name="connsiteY0-24" fmla="*/ 0 h 5045818"/>
              <a:gd name="connsiteX1-25" fmla="*/ 9144000 w 9144000"/>
              <a:gd name="connsiteY1-26" fmla="*/ 0 h 5045818"/>
              <a:gd name="connsiteX2-27" fmla="*/ 9144000 w 9144000"/>
              <a:gd name="connsiteY2-28" fmla="*/ 4026877 h 5045818"/>
              <a:gd name="connsiteX3-29" fmla="*/ 4677508 w 9144000"/>
              <a:gd name="connsiteY3-30" fmla="*/ 5045818 h 5045818"/>
              <a:gd name="connsiteX4-31" fmla="*/ 0 w 9144000"/>
              <a:gd name="connsiteY4-32" fmla="*/ 4026877 h 5045818"/>
              <a:gd name="connsiteX5-33" fmla="*/ 0 w 9144000"/>
              <a:gd name="connsiteY5-34" fmla="*/ 0 h 5045818"/>
              <a:gd name="connsiteX0-35" fmla="*/ 0 w 9144000"/>
              <a:gd name="connsiteY0-36" fmla="*/ 0 h 5026954"/>
              <a:gd name="connsiteX1-37" fmla="*/ 9144000 w 9144000"/>
              <a:gd name="connsiteY1-38" fmla="*/ 0 h 5026954"/>
              <a:gd name="connsiteX2-39" fmla="*/ 9144000 w 9144000"/>
              <a:gd name="connsiteY2-40" fmla="*/ 4026877 h 5026954"/>
              <a:gd name="connsiteX3-41" fmla="*/ 4603617 w 9144000"/>
              <a:gd name="connsiteY3-42" fmla="*/ 5026954 h 5026954"/>
              <a:gd name="connsiteX4-43" fmla="*/ 0 w 9144000"/>
              <a:gd name="connsiteY4-44" fmla="*/ 4026877 h 5026954"/>
              <a:gd name="connsiteX5-45" fmla="*/ 0 w 9144000"/>
              <a:gd name="connsiteY5-46" fmla="*/ 0 h 50269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9144000" h="5026954">
                <a:moveTo>
                  <a:pt x="0" y="0"/>
                </a:moveTo>
                <a:lnTo>
                  <a:pt x="9144000" y="0"/>
                </a:lnTo>
                <a:lnTo>
                  <a:pt x="9144000" y="4026877"/>
                </a:lnTo>
                <a:lnTo>
                  <a:pt x="4603617" y="5026954"/>
                </a:lnTo>
                <a:lnTo>
                  <a:pt x="0" y="4026877"/>
                </a:lnTo>
                <a:lnTo>
                  <a:pt x="0" y="0"/>
                </a:lnTo>
                <a:close/>
              </a:path>
            </a:pathLst>
          </a:custGeom>
          <a:solidFill>
            <a:srgbClr val="5482A3">
              <a:alpha val="80000"/>
            </a:srgbClr>
          </a:solidFill>
          <a:ln>
            <a:noFill/>
          </a:ln>
          <a:effectLst>
            <a:outerShdw blurRad="50800" dist="76200" dir="5400000" algn="t"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TextBox 1"/>
          <p:cNvSpPr txBox="1">
            <a:spLocks noChangeArrowheads="1"/>
          </p:cNvSpPr>
          <p:nvPr/>
        </p:nvSpPr>
        <p:spPr bwMode="auto">
          <a:xfrm>
            <a:off x="210064" y="2035597"/>
            <a:ext cx="8723871" cy="1014730"/>
          </a:xfrm>
          <a:prstGeom prst="rect">
            <a:avLst/>
          </a:prstGeom>
          <a:noFill/>
          <a:ln w="9525">
            <a:noFill/>
            <a:miter lim="800000"/>
          </a:ln>
        </p:spPr>
        <p:txBody>
          <a:bodyPr wrap="square">
            <a:spAutoFit/>
          </a:bodyPr>
          <a:lstStyle/>
          <a:p>
            <a:pPr algn="ctr">
              <a:lnSpc>
                <a:spcPct val="150000"/>
              </a:lnSpc>
            </a:pPr>
            <a:r>
              <a:rPr lang="zh-CN" altLang="en-US" sz="4000" b="1" dirty="0">
                <a:latin typeface="+mn-ea"/>
              </a:rPr>
              <a:t>四、模型可解释性</a:t>
            </a:r>
            <a:endParaRPr lang="zh-CN" altLang="en-US" sz="4000" b="1" dirty="0">
              <a:solidFill>
                <a:schemeClr val="bg1"/>
              </a:solidFill>
              <a:latin typeface="微软雅黑" panose="020B0503020204020204" charset="-122"/>
              <a:ea typeface="微软雅黑" panose="020B0503020204020204" charset="-122"/>
            </a:endParaRPr>
          </a:p>
        </p:txBody>
      </p:sp>
      <p:pic>
        <p:nvPicPr>
          <p:cNvPr id="5" name="图片 4"/>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385355" y="209796"/>
            <a:ext cx="3288870" cy="88094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内容占位符 2"/>
          <p:cNvSpPr>
            <a:spLocks noGrp="1"/>
          </p:cNvSpPr>
          <p:nvPr>
            <p:ph idx="4294967295"/>
          </p:nvPr>
        </p:nvSpPr>
        <p:spPr>
          <a:xfrm>
            <a:off x="858912" y="1490641"/>
            <a:ext cx="5207078" cy="1155920"/>
          </a:xfrm>
          <a:prstGeom prst="rect">
            <a:avLst/>
          </a:prstGeom>
        </p:spPr>
        <p:txBody>
          <a:bodyPr/>
          <a:lstStyle/>
          <a:p>
            <a:pPr marL="0" indent="0">
              <a:lnSpc>
                <a:spcPct val="150000"/>
              </a:lnSpc>
              <a:spcBef>
                <a:spcPts val="0"/>
              </a:spcBef>
              <a:buNone/>
              <a:defRPr/>
            </a:pPr>
            <a:r>
              <a:rPr lang="zh-CN" altLang="en-US" sz="1600" dirty="0"/>
              <a:t>脓毒症（</a:t>
            </a:r>
            <a:r>
              <a:rPr lang="en-US" altLang="zh-CN" sz="1600" dirty="0"/>
              <a:t>sepsis</a:t>
            </a:r>
            <a:r>
              <a:rPr lang="zh-CN" altLang="en-US" sz="1600" dirty="0"/>
              <a:t>）是感染状态下宿主反应失调引起的危及生命的致死性器官功能障碍，具有发病率高、 死亡率高、医疗花费高的特点，是全世界最大的死亡原因之一。</a:t>
            </a:r>
            <a:endParaRPr lang="en-US" altLang="zh-CN" sz="3200" dirty="0">
              <a:latin typeface="+mn-ea"/>
            </a:endParaRPr>
          </a:p>
          <a:p>
            <a:pPr marL="0" indent="0">
              <a:lnSpc>
                <a:spcPct val="150000"/>
              </a:lnSpc>
              <a:spcBef>
                <a:spcPts val="0"/>
              </a:spcBef>
              <a:buNone/>
              <a:defRPr/>
            </a:pPr>
            <a:endParaRPr lang="en-US" altLang="zh-CN" sz="2400" dirty="0">
              <a:ea typeface="宋体" panose="02010600030101010101" pitchFamily="2" charset="-122"/>
            </a:endParaRPr>
          </a:p>
        </p:txBody>
      </p:sp>
      <p:sp>
        <p:nvSpPr>
          <p:cNvPr id="15" name="矩形 14"/>
          <p:cNvSpPr/>
          <p:nvPr/>
        </p:nvSpPr>
        <p:spPr>
          <a:xfrm>
            <a:off x="858912" y="2903955"/>
            <a:ext cx="5207078" cy="1895519"/>
          </a:xfrm>
          <a:prstGeom prst="rect">
            <a:avLst/>
          </a:prstGeom>
        </p:spPr>
        <p:txBody>
          <a:bodyPr wrap="square">
            <a:spAutoFit/>
          </a:bodyPr>
          <a:lstStyle/>
          <a:p>
            <a:pPr>
              <a:lnSpc>
                <a:spcPct val="150000"/>
              </a:lnSpc>
              <a:defRPr/>
            </a:pPr>
            <a:r>
              <a:rPr lang="zh-CN" altLang="en-US" sz="1600" dirty="0"/>
              <a:t>导致脓毒症高死亡率的主要原因是脓毒症引起的器官功能障碍。其中，脓毒症诱导的凝血功能障碍（</a:t>
            </a:r>
            <a:r>
              <a:rPr lang="en-US" altLang="zh-CN" sz="1600" dirty="0"/>
              <a:t>SIC</a:t>
            </a:r>
            <a:r>
              <a:rPr lang="zh-CN" altLang="en-US" sz="1600" dirty="0"/>
              <a:t>）是最常见的并发症之一，发生率占脓毒症患者的</a:t>
            </a:r>
            <a:r>
              <a:rPr lang="en-US" altLang="zh-CN" sz="1600" dirty="0"/>
              <a:t>50%-70%</a:t>
            </a:r>
            <a:r>
              <a:rPr lang="zh-CN" altLang="en-US" sz="1600" dirty="0"/>
              <a:t>，而约</a:t>
            </a:r>
            <a:r>
              <a:rPr lang="en-US" altLang="zh-CN" sz="1600" dirty="0"/>
              <a:t>35%</a:t>
            </a:r>
            <a:r>
              <a:rPr lang="zh-CN" altLang="en-US" sz="1600" dirty="0"/>
              <a:t>的患者进展为弥散性血管内凝血（</a:t>
            </a:r>
            <a:r>
              <a:rPr lang="en-US" altLang="zh-CN" sz="1600" dirty="0" err="1"/>
              <a:t>DIC</a:t>
            </a:r>
            <a:r>
              <a:rPr lang="zh-CN" altLang="en-US" sz="1600" dirty="0"/>
              <a:t>），而</a:t>
            </a:r>
            <a:r>
              <a:rPr lang="en-US" altLang="zh-CN" sz="1600" dirty="0" err="1"/>
              <a:t>DIC</a:t>
            </a:r>
            <a:r>
              <a:rPr lang="zh-CN" altLang="en-US" sz="1600" dirty="0"/>
              <a:t>的诊断难度远高于</a:t>
            </a:r>
            <a:r>
              <a:rPr lang="en-US" altLang="zh-CN" sz="1600" dirty="0"/>
              <a:t>SIC</a:t>
            </a:r>
            <a:r>
              <a:rPr lang="zh-CN" altLang="en-US" sz="1600" dirty="0"/>
              <a:t>。</a:t>
            </a:r>
            <a:endParaRPr lang="en-US" altLang="zh-CN" sz="2000" b="1" dirty="0">
              <a:solidFill>
                <a:srgbClr val="D54A47"/>
              </a:solidFill>
            </a:endParaRPr>
          </a:p>
        </p:txBody>
      </p:sp>
      <p:sp>
        <p:nvSpPr>
          <p:cNvPr id="16" name="矩形 15"/>
          <p:cNvSpPr/>
          <p:nvPr/>
        </p:nvSpPr>
        <p:spPr>
          <a:xfrm>
            <a:off x="933845" y="5053648"/>
            <a:ext cx="4731231" cy="1156855"/>
          </a:xfrm>
          <a:prstGeom prst="rect">
            <a:avLst/>
          </a:prstGeom>
        </p:spPr>
        <p:txBody>
          <a:bodyPr wrap="square">
            <a:spAutoFit/>
          </a:bodyPr>
          <a:lstStyle/>
          <a:p>
            <a:pPr>
              <a:lnSpc>
                <a:spcPct val="150000"/>
              </a:lnSpc>
              <a:defRPr/>
            </a:pPr>
            <a:r>
              <a:rPr lang="zh-CN" altLang="en-US" sz="1600" dirty="0"/>
              <a:t>脓毒症诱导的凝血功能障碍</a:t>
            </a:r>
            <a:r>
              <a:rPr lang="en-US" altLang="zh-CN" sz="1600" dirty="0"/>
              <a:t>(SIC)</a:t>
            </a:r>
            <a:r>
              <a:rPr lang="zh-CN" altLang="en-US" sz="1600" dirty="0"/>
              <a:t>死亡率可达</a:t>
            </a:r>
            <a:r>
              <a:rPr lang="en-US" altLang="zh-CN" sz="1600" dirty="0"/>
              <a:t>23.1%</a:t>
            </a:r>
            <a:r>
              <a:rPr lang="zh-CN" altLang="en-US" sz="1600" dirty="0"/>
              <a:t>，而合并</a:t>
            </a:r>
            <a:r>
              <a:rPr lang="en-US" altLang="zh-CN" sz="1600" dirty="0" err="1"/>
              <a:t>DIC</a:t>
            </a:r>
            <a:r>
              <a:rPr lang="zh-CN" altLang="en-US" sz="1600" dirty="0"/>
              <a:t>的脓毒症患者死亡率是单纯脓毒症患者死亡率的</a:t>
            </a:r>
            <a:r>
              <a:rPr lang="en-US" altLang="zh-CN" sz="1600" dirty="0"/>
              <a:t>2</a:t>
            </a:r>
            <a:r>
              <a:rPr lang="zh-CN" altLang="en-US" sz="1600" dirty="0"/>
              <a:t>倍以上。</a:t>
            </a:r>
            <a:endParaRPr lang="zh-CN" altLang="en-US" sz="2000" b="1" dirty="0">
              <a:solidFill>
                <a:srgbClr val="D54A47"/>
              </a:solidFill>
              <a:latin typeface="+mn-ea"/>
            </a:endParaRPr>
          </a:p>
        </p:txBody>
      </p:sp>
      <p:sp>
        <p:nvSpPr>
          <p:cNvPr id="26" name="矩形 25"/>
          <p:cNvSpPr/>
          <p:nvPr/>
        </p:nvSpPr>
        <p:spPr>
          <a:xfrm>
            <a:off x="529868" y="896694"/>
            <a:ext cx="8084264" cy="523220"/>
          </a:xfrm>
          <a:prstGeom prst="rect">
            <a:avLst/>
          </a:prstGeom>
        </p:spPr>
        <p:txBody>
          <a:bodyPr wrap="none">
            <a:spAutoFit/>
          </a:bodyPr>
          <a:lstStyle/>
          <a:p>
            <a:pPr>
              <a:defRPr/>
            </a:pPr>
            <a:r>
              <a:rPr lang="zh-CN" altLang="en-US" sz="2800" dirty="0">
                <a:solidFill>
                  <a:srgbClr val="FF0000"/>
                </a:solidFill>
              </a:rPr>
              <a:t>项目背景：脓毒症并发症死亡率高，临床难于诊断</a:t>
            </a:r>
            <a:endParaRPr lang="zh-CN" altLang="en-US" sz="2400" b="1" dirty="0">
              <a:solidFill>
                <a:srgbClr val="FF0000"/>
              </a:solidFill>
              <a:latin typeface="+mn-ea"/>
            </a:endParaRPr>
          </a:p>
        </p:txBody>
      </p:sp>
      <p:sp>
        <p:nvSpPr>
          <p:cNvPr id="31" name="矩形 30"/>
          <p:cNvSpPr/>
          <p:nvPr/>
        </p:nvSpPr>
        <p:spPr>
          <a:xfrm>
            <a:off x="180821" y="1493745"/>
            <a:ext cx="669877" cy="116205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72" name="矩形 3071"/>
          <p:cNvSpPr/>
          <p:nvPr/>
        </p:nvSpPr>
        <p:spPr>
          <a:xfrm>
            <a:off x="256429" y="1731632"/>
            <a:ext cx="502061" cy="646331"/>
          </a:xfrm>
          <a:prstGeom prst="rect">
            <a:avLst/>
          </a:prstGeom>
        </p:spPr>
        <p:txBody>
          <a:bodyPr wrap="none">
            <a:spAutoFit/>
          </a:bodyPr>
          <a:lstStyle/>
          <a:p>
            <a:r>
              <a:rPr lang="en-US" altLang="zh-CN" sz="3600" b="1" dirty="0">
                <a:solidFill>
                  <a:srgbClr val="5482A3"/>
                </a:solidFill>
                <a:latin typeface="Rockwell Extra Bold" panose="02060903040505020403" pitchFamily="18" charset="0"/>
                <a:ea typeface="幼圆" panose="02010509060101010101" pitchFamily="49" charset="-122"/>
              </a:rPr>
              <a:t>1</a:t>
            </a:r>
            <a:endParaRPr lang="zh-CN" altLang="en-US" sz="3600" b="1" dirty="0">
              <a:solidFill>
                <a:srgbClr val="5482A3"/>
              </a:solidFill>
              <a:latin typeface="Rockwell Extra Bold" panose="02060903040505020403" pitchFamily="18" charset="0"/>
              <a:ea typeface="幼圆" panose="02010509060101010101" pitchFamily="49" charset="-122"/>
            </a:endParaRPr>
          </a:p>
        </p:txBody>
      </p:sp>
      <p:sp>
        <p:nvSpPr>
          <p:cNvPr id="34" name="矩形 33"/>
          <p:cNvSpPr/>
          <p:nvPr/>
        </p:nvSpPr>
        <p:spPr>
          <a:xfrm>
            <a:off x="154375" y="3290679"/>
            <a:ext cx="725650" cy="116205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矩形 34"/>
          <p:cNvSpPr/>
          <p:nvPr/>
        </p:nvSpPr>
        <p:spPr>
          <a:xfrm>
            <a:off x="278837" y="3548538"/>
            <a:ext cx="502061" cy="646331"/>
          </a:xfrm>
          <a:prstGeom prst="rect">
            <a:avLst/>
          </a:prstGeom>
        </p:spPr>
        <p:txBody>
          <a:bodyPr wrap="none">
            <a:spAutoFit/>
          </a:bodyPr>
          <a:lstStyle/>
          <a:p>
            <a:r>
              <a:rPr lang="en-US" altLang="zh-CN" sz="3600" b="1" dirty="0">
                <a:solidFill>
                  <a:srgbClr val="5482A3"/>
                </a:solidFill>
                <a:latin typeface="Rockwell Extra Bold" panose="02060903040505020403" pitchFamily="18" charset="0"/>
                <a:ea typeface="幼圆" panose="02010509060101010101" pitchFamily="49" charset="-122"/>
              </a:rPr>
              <a:t>2</a:t>
            </a:r>
            <a:endParaRPr lang="zh-CN" altLang="en-US" sz="3600" b="1" dirty="0">
              <a:solidFill>
                <a:srgbClr val="5482A3"/>
              </a:solidFill>
              <a:latin typeface="Rockwell Extra Bold" panose="02060903040505020403" pitchFamily="18" charset="0"/>
              <a:ea typeface="幼圆" panose="02010509060101010101" pitchFamily="49" charset="-122"/>
            </a:endParaRPr>
          </a:p>
        </p:txBody>
      </p:sp>
      <p:sp>
        <p:nvSpPr>
          <p:cNvPr id="36" name="矩形 35"/>
          <p:cNvSpPr/>
          <p:nvPr/>
        </p:nvSpPr>
        <p:spPr>
          <a:xfrm>
            <a:off x="156008" y="5048453"/>
            <a:ext cx="702904" cy="116205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278836" y="5306312"/>
            <a:ext cx="502061" cy="646331"/>
          </a:xfrm>
          <a:prstGeom prst="rect">
            <a:avLst/>
          </a:prstGeom>
        </p:spPr>
        <p:txBody>
          <a:bodyPr wrap="none">
            <a:spAutoFit/>
          </a:bodyPr>
          <a:lstStyle/>
          <a:p>
            <a:r>
              <a:rPr lang="en-US" altLang="zh-CN" sz="3600" b="1" dirty="0">
                <a:solidFill>
                  <a:srgbClr val="5482A3"/>
                </a:solidFill>
                <a:latin typeface="Rockwell Extra Bold" panose="02060903040505020403" pitchFamily="18" charset="0"/>
                <a:ea typeface="幼圆" panose="02010509060101010101" pitchFamily="49" charset="-122"/>
              </a:rPr>
              <a:t>3</a:t>
            </a:r>
            <a:endParaRPr lang="zh-CN" altLang="en-US" sz="3600" b="1" dirty="0">
              <a:solidFill>
                <a:srgbClr val="5482A3"/>
              </a:solidFill>
              <a:latin typeface="Rockwell Extra Bold" panose="02060903040505020403" pitchFamily="18" charset="0"/>
              <a:ea typeface="幼圆" panose="02010509060101010101" pitchFamily="49" charset="-122"/>
            </a:endParaRPr>
          </a:p>
        </p:txBody>
      </p:sp>
      <p:sp>
        <p:nvSpPr>
          <p:cNvPr id="38" name="标题 1"/>
          <p:cNvSpPr txBox="1"/>
          <p:nvPr/>
        </p:nvSpPr>
        <p:spPr>
          <a:xfrm>
            <a:off x="0" y="197440"/>
            <a:ext cx="9144000"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项目背景</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39" name="直接连接符 38"/>
          <p:cNvCxnSpPr>
            <a:endCxn id="38" idx="1"/>
          </p:cNvCxnSpPr>
          <p:nvPr/>
        </p:nvCxnSpPr>
        <p:spPr>
          <a:xfrm>
            <a:off x="0" y="444137"/>
            <a:ext cx="0"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38" idx="3"/>
          </p:cNvCxnSpPr>
          <p:nvPr/>
        </p:nvCxnSpPr>
        <p:spPr>
          <a:xfrm>
            <a:off x="9144000" y="444137"/>
            <a:ext cx="0"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pic>
        <p:nvPicPr>
          <p:cNvPr id="5" name="图片 4"/>
          <p:cNvPicPr>
            <a:picLocks noChangeAspect="1"/>
          </p:cNvPicPr>
          <p:nvPr/>
        </p:nvPicPr>
        <p:blipFill>
          <a:blip r:embed="rId1"/>
          <a:stretch>
            <a:fillRect/>
          </a:stretch>
        </p:blipFill>
        <p:spPr>
          <a:xfrm>
            <a:off x="6065990" y="1652508"/>
            <a:ext cx="2897189" cy="4557996"/>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1147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altLang="zh-CN" sz="3200" b="1" dirty="0">
                <a:solidFill>
                  <a:schemeClr val="bg1"/>
                </a:solidFill>
                <a:latin typeface="隶书" panose="02010509060101010101" pitchFamily="49" charset="-122"/>
                <a:ea typeface="隶书" panose="02010509060101010101" pitchFamily="49" charset="-122"/>
                <a:cs typeface="+mn-cs"/>
              </a:rPr>
              <a:t>SHAP</a:t>
            </a:r>
            <a:r>
              <a:rPr lang="zh-CN" altLang="en-US" sz="3200" dirty="0">
                <a:solidFill>
                  <a:schemeClr val="bg1"/>
                </a:solidFill>
                <a:latin typeface="隶书" panose="02010509060101010101" pitchFamily="49" charset="-122"/>
                <a:ea typeface="隶书" panose="02010509060101010101" pitchFamily="49" charset="-122"/>
                <a:cs typeface="+mn-cs"/>
              </a:rPr>
              <a:t>值</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6" name="文本框 5"/>
          <p:cNvSpPr txBox="1"/>
          <p:nvPr/>
        </p:nvSpPr>
        <p:spPr>
          <a:xfrm>
            <a:off x="481965" y="973455"/>
            <a:ext cx="8423275" cy="1322070"/>
          </a:xfrm>
          <a:prstGeom prst="rect">
            <a:avLst/>
          </a:prstGeom>
          <a:noFill/>
        </p:spPr>
        <p:txBody>
          <a:bodyPr wrap="square" rtlCol="0">
            <a:spAutoFit/>
          </a:bodyPr>
          <a:p>
            <a:pPr marL="285750" indent="-285750">
              <a:buFont typeface="Arial" panose="020B0604020202020204" pitchFamily="34" charset="0"/>
              <a:buChar char="•"/>
            </a:pPr>
            <a:r>
              <a:rPr lang="zh-CN" altLang="en-US" sz="2000"/>
              <a:t>将研究模型可解释性本身视作一个模型，称作解释模型。一般来说，解释模型取为简化输入的加权线性组合再加上一个常数项，使用这种模型的解释性方法称为</a:t>
            </a:r>
            <a:r>
              <a:rPr lang="zh-CN" altLang="en-US" sz="2000" b="1"/>
              <a:t>加性特征归因方法</a:t>
            </a:r>
            <a:r>
              <a:rPr lang="en-US" altLang="zh-CN" sz="2000"/>
              <a:t> (Additive feature attribution methods)</a:t>
            </a:r>
            <a:r>
              <a:rPr lang="zh-CN" altLang="en-US" sz="2000"/>
              <a:t>。</a:t>
            </a:r>
            <a:endParaRPr lang="zh-CN" altLang="en-US" sz="2000"/>
          </a:p>
        </p:txBody>
      </p:sp>
      <p:pic>
        <p:nvPicPr>
          <p:cNvPr id="9" name="图片 8"/>
          <p:cNvPicPr>
            <a:picLocks noChangeAspect="1"/>
          </p:cNvPicPr>
          <p:nvPr/>
        </p:nvPicPr>
        <p:blipFill>
          <a:blip r:embed="rId1"/>
          <a:stretch>
            <a:fillRect/>
          </a:stretch>
        </p:blipFill>
        <p:spPr>
          <a:xfrm>
            <a:off x="3186430" y="2386330"/>
            <a:ext cx="2771775" cy="876300"/>
          </a:xfrm>
          <a:prstGeom prst="rect">
            <a:avLst/>
          </a:prstGeom>
        </p:spPr>
      </p:pic>
      <p:sp>
        <p:nvSpPr>
          <p:cNvPr id="10" name="文本框 9"/>
          <p:cNvSpPr txBox="1"/>
          <p:nvPr/>
        </p:nvSpPr>
        <p:spPr>
          <a:xfrm>
            <a:off x="481965" y="3463290"/>
            <a:ext cx="8422640" cy="1014730"/>
          </a:xfrm>
          <a:prstGeom prst="rect">
            <a:avLst/>
          </a:prstGeom>
          <a:noFill/>
        </p:spPr>
        <p:txBody>
          <a:bodyPr wrap="square" rtlCol="0">
            <a:spAutoFit/>
          </a:bodyPr>
          <a:p>
            <a:pPr marL="342900" indent="-342900">
              <a:buFont typeface="Arial" panose="020B0604020202020204" pitchFamily="34" charset="0"/>
              <a:buChar char="•"/>
            </a:pPr>
            <a:r>
              <a:rPr lang="zh-CN" altLang="en-US" sz="2000"/>
              <a:t>我们希望该解释性模型能够满足</a:t>
            </a:r>
            <a:r>
              <a:rPr lang="zh-CN" altLang="en-US" sz="2000" b="1"/>
              <a:t>局部精度</a:t>
            </a:r>
            <a:r>
              <a:rPr lang="zh-CN" altLang="en-US" sz="2000"/>
              <a:t>、</a:t>
            </a:r>
            <a:r>
              <a:rPr lang="zh-CN" altLang="en-US" sz="2000" b="1"/>
              <a:t>缺失性</a:t>
            </a:r>
            <a:r>
              <a:rPr lang="zh-CN" altLang="en-US" sz="2000"/>
              <a:t>以及</a:t>
            </a:r>
            <a:r>
              <a:rPr lang="zh-CN" altLang="en-US" sz="2000" b="1"/>
              <a:t>一致性</a:t>
            </a:r>
            <a:r>
              <a:rPr lang="zh-CN" altLang="en-US" sz="2000"/>
              <a:t>这三条良好的性质。</a:t>
            </a:r>
            <a:r>
              <a:rPr lang="en-US" altLang="zh-CN" sz="2000"/>
              <a:t>Young</a:t>
            </a:r>
            <a:r>
              <a:rPr lang="zh-CN" altLang="en-US" sz="2000"/>
              <a:t>于</a:t>
            </a:r>
            <a:r>
              <a:rPr lang="en-US" altLang="zh-CN" sz="2000"/>
              <a:t>1985</a:t>
            </a:r>
            <a:r>
              <a:rPr lang="zh-CN" altLang="en-US" sz="2000"/>
              <a:t>年证明加性特征归因方法只有取下面的权重才能够满足全部的三条性质。</a:t>
            </a:r>
            <a:endParaRPr lang="zh-CN" altLang="en-US" sz="2000"/>
          </a:p>
        </p:txBody>
      </p:sp>
      <p:pic>
        <p:nvPicPr>
          <p:cNvPr id="11" name="图片 10"/>
          <p:cNvPicPr>
            <a:picLocks noChangeAspect="1"/>
          </p:cNvPicPr>
          <p:nvPr/>
        </p:nvPicPr>
        <p:blipFill>
          <a:blip r:embed="rId2"/>
          <a:stretch>
            <a:fillRect/>
          </a:stretch>
        </p:blipFill>
        <p:spPr>
          <a:xfrm>
            <a:off x="1916430" y="4723765"/>
            <a:ext cx="5553075" cy="771525"/>
          </a:xfrm>
          <a:prstGeom prst="rect">
            <a:avLst/>
          </a:prstGeom>
        </p:spPr>
      </p:pic>
      <p:sp>
        <p:nvSpPr>
          <p:cNvPr id="12" name="文本框 11"/>
          <p:cNvSpPr txBox="1"/>
          <p:nvPr/>
        </p:nvSpPr>
        <p:spPr>
          <a:xfrm>
            <a:off x="344805" y="5732145"/>
            <a:ext cx="2468245" cy="368300"/>
          </a:xfrm>
          <a:prstGeom prst="rect">
            <a:avLst/>
          </a:prstGeom>
          <a:noFill/>
        </p:spPr>
        <p:txBody>
          <a:bodyPr wrap="square" rtlCol="0">
            <a:spAutoFit/>
          </a:bodyPr>
          <a:p>
            <a:r>
              <a:rPr lang="en-US" altLang="zh-CN"/>
              <a:t>	</a:t>
            </a:r>
            <a:endParaRPr lang="zh-CN" altLang="en-US"/>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altLang="zh-CN" sz="3200" b="1" dirty="0">
                <a:solidFill>
                  <a:schemeClr val="bg1"/>
                </a:solidFill>
                <a:latin typeface="隶书" panose="02010509060101010101" pitchFamily="49" charset="-122"/>
                <a:ea typeface="隶书" panose="02010509060101010101" pitchFamily="49" charset="-122"/>
                <a:cs typeface="+mn-cs"/>
              </a:rPr>
              <a:t>SHAP</a:t>
            </a:r>
            <a:r>
              <a:rPr lang="zh-CN" altLang="en-US" sz="3200" dirty="0">
                <a:solidFill>
                  <a:schemeClr val="bg1"/>
                </a:solidFill>
                <a:latin typeface="隶书" panose="02010509060101010101" pitchFamily="49" charset="-122"/>
                <a:ea typeface="隶书" panose="02010509060101010101" pitchFamily="49" charset="-122"/>
                <a:cs typeface="+mn-cs"/>
              </a:rPr>
              <a:t>值基本原理</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590550" y="1028700"/>
            <a:ext cx="8169275" cy="398780"/>
          </a:xfrm>
          <a:prstGeom prst="rect">
            <a:avLst/>
          </a:prstGeom>
          <a:noFill/>
        </p:spPr>
        <p:txBody>
          <a:bodyPr wrap="square" rtlCol="0">
            <a:spAutoFit/>
          </a:bodyPr>
          <a:p>
            <a:pPr marL="285750" indent="-285750">
              <a:buFont typeface="Arial" panose="020B0604020202020204" pitchFamily="34" charset="0"/>
              <a:buChar char="•"/>
            </a:pPr>
            <a:r>
              <a:rPr lang="zh-CN" altLang="en-US" sz="2000"/>
              <a:t>这样计算出来的一组权重被称为</a:t>
            </a:r>
            <a:r>
              <a:rPr lang="en-US" altLang="zh-CN" sz="2000" b="1"/>
              <a:t>Shapley</a:t>
            </a:r>
            <a:r>
              <a:rPr lang="zh-CN" altLang="en-US" sz="2000" b="1"/>
              <a:t>值</a:t>
            </a:r>
            <a:r>
              <a:rPr lang="zh-CN" altLang="en-US" sz="2000"/>
              <a:t>。特别地，若取</a:t>
            </a:r>
            <a:endParaRPr lang="zh-CN" altLang="en-US" sz="2000"/>
          </a:p>
        </p:txBody>
      </p:sp>
      <p:pic>
        <p:nvPicPr>
          <p:cNvPr id="11" name="图片 10"/>
          <p:cNvPicPr>
            <a:picLocks noChangeAspect="1"/>
          </p:cNvPicPr>
          <p:nvPr/>
        </p:nvPicPr>
        <p:blipFill>
          <a:blip r:embed="rId1"/>
          <a:stretch>
            <a:fillRect/>
          </a:stretch>
        </p:blipFill>
        <p:spPr>
          <a:xfrm>
            <a:off x="1795780" y="3214370"/>
            <a:ext cx="5553075" cy="771525"/>
          </a:xfrm>
          <a:prstGeom prst="rect">
            <a:avLst/>
          </a:prstGeom>
        </p:spPr>
      </p:pic>
      <p:pic>
        <p:nvPicPr>
          <p:cNvPr id="5" name="图片 4"/>
          <p:cNvPicPr>
            <a:picLocks noChangeAspect="1"/>
          </p:cNvPicPr>
          <p:nvPr/>
        </p:nvPicPr>
        <p:blipFill>
          <a:blip r:embed="rId2"/>
          <a:stretch>
            <a:fillRect/>
          </a:stretch>
        </p:blipFill>
        <p:spPr>
          <a:xfrm>
            <a:off x="2981325" y="1729105"/>
            <a:ext cx="3181350" cy="285750"/>
          </a:xfrm>
          <a:prstGeom prst="rect">
            <a:avLst/>
          </a:prstGeom>
        </p:spPr>
      </p:pic>
      <p:sp>
        <p:nvSpPr>
          <p:cNvPr id="6" name="文本框 5"/>
          <p:cNvSpPr txBox="1"/>
          <p:nvPr/>
        </p:nvSpPr>
        <p:spPr>
          <a:xfrm>
            <a:off x="590550" y="2352675"/>
            <a:ext cx="8233410" cy="706755"/>
          </a:xfrm>
          <a:prstGeom prst="rect">
            <a:avLst/>
          </a:prstGeom>
          <a:noFill/>
        </p:spPr>
        <p:txBody>
          <a:bodyPr wrap="square" rtlCol="0">
            <a:spAutoFit/>
          </a:bodyPr>
          <a:p>
            <a:pPr marL="342900" indent="-342900">
              <a:buFont typeface="Arial" panose="020B0604020202020204" pitchFamily="34" charset="0"/>
              <a:buChar char="•"/>
            </a:pPr>
            <a:r>
              <a:rPr lang="zh-CN" altLang="en-US" sz="2000"/>
              <a:t>则通过下式计算出的</a:t>
            </a:r>
            <a:r>
              <a:rPr lang="en-US" altLang="zh-CN" sz="2000"/>
              <a:t>Shapley</a:t>
            </a:r>
            <a:r>
              <a:rPr lang="zh-CN" altLang="en-US" sz="2000"/>
              <a:t>值被称为</a:t>
            </a:r>
            <a:r>
              <a:rPr lang="en-US" altLang="zh-CN" sz="2000" b="1"/>
              <a:t>SHAP</a:t>
            </a:r>
            <a:r>
              <a:rPr lang="zh-CN" altLang="en-US" sz="2000" b="1"/>
              <a:t>值</a:t>
            </a:r>
            <a:r>
              <a:rPr lang="zh-CN" altLang="en-US" sz="2000"/>
              <a:t>（SHapley Additive exPlanation</a:t>
            </a:r>
            <a:r>
              <a:rPr lang="en-US" altLang="zh-CN" sz="2000"/>
              <a:t> Values</a:t>
            </a:r>
            <a:r>
              <a:rPr lang="zh-CN" altLang="en-US" sz="2000"/>
              <a:t>）。</a:t>
            </a:r>
            <a:endParaRPr lang="zh-CN" altLang="en-US" sz="2000"/>
          </a:p>
        </p:txBody>
      </p:sp>
      <p:sp>
        <p:nvSpPr>
          <p:cNvPr id="8" name="文本框 7"/>
          <p:cNvSpPr txBox="1"/>
          <p:nvPr/>
        </p:nvSpPr>
        <p:spPr>
          <a:xfrm>
            <a:off x="558800" y="4382770"/>
            <a:ext cx="8233410" cy="1322070"/>
          </a:xfrm>
          <a:prstGeom prst="rect">
            <a:avLst/>
          </a:prstGeom>
          <a:noFill/>
        </p:spPr>
        <p:txBody>
          <a:bodyPr wrap="square" rtlCol="0">
            <a:spAutoFit/>
          </a:bodyPr>
          <a:p>
            <a:pPr marL="285750" indent="-285750">
              <a:buFont typeface="Arial" panose="020B0604020202020204" pitchFamily="34" charset="0"/>
              <a:buChar char="•"/>
            </a:pPr>
            <a:r>
              <a:rPr lang="en-US" sz="2000"/>
              <a:t>SHAP</a:t>
            </a:r>
            <a:r>
              <a:rPr lang="zh-CN" altLang="en-US" sz="2000"/>
              <a:t>值是衡量特征重要度的一个统一的标准。一般来说，</a:t>
            </a:r>
            <a:r>
              <a:rPr lang="en-US" altLang="zh-CN" sz="2000"/>
              <a:t>SHAP</a:t>
            </a:r>
            <a:r>
              <a:rPr lang="zh-CN" altLang="en-US" sz="2000"/>
              <a:t>值难以精确地计算，但有几种近似的计算方法，在使用这些近似算法时，特征之间的相互独立性以及原始模型的线性性可以作为简化条件期望计算的两个可选假设。</a:t>
            </a:r>
            <a:endParaRPr lang="zh-CN" altLang="en-US" sz="200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70670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altLang="zh-CN" sz="3200" b="1" dirty="0">
                <a:solidFill>
                  <a:schemeClr val="bg1"/>
                </a:solidFill>
                <a:latin typeface="隶书" panose="02010509060101010101" pitchFamily="49" charset="-122"/>
                <a:ea typeface="隶书" panose="02010509060101010101" pitchFamily="49" charset="-122"/>
                <a:cs typeface="+mn-cs"/>
              </a:rPr>
              <a:t>SHAP</a:t>
            </a:r>
            <a:r>
              <a:rPr lang="zh-CN" altLang="en-US" sz="3200" dirty="0">
                <a:solidFill>
                  <a:schemeClr val="bg1"/>
                </a:solidFill>
                <a:latin typeface="隶书" panose="02010509060101010101" pitchFamily="49" charset="-122"/>
                <a:ea typeface="隶书" panose="02010509060101010101" pitchFamily="49" charset="-122"/>
                <a:cs typeface="+mn-cs"/>
              </a:rPr>
              <a:t>值基本原理</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306705" y="1465580"/>
            <a:ext cx="8641080" cy="1014730"/>
          </a:xfrm>
          <a:prstGeom prst="rect">
            <a:avLst/>
          </a:prstGeom>
          <a:noFill/>
        </p:spPr>
        <p:txBody>
          <a:bodyPr wrap="square" rtlCol="0" anchor="t">
            <a:spAutoFit/>
          </a:bodyPr>
          <a:p>
            <a:pPr marL="342900" indent="-342900">
              <a:buFont typeface="Arial" panose="020B0604020202020204" pitchFamily="34" charset="0"/>
              <a:buChar char="•"/>
            </a:pPr>
            <a:r>
              <a:rPr lang="zh-CN" altLang="en-US" sz="2000"/>
              <a:t>SHAP值也可以理解成某个特征在以该特征为条件的期望模型上的变化量。然而，当模型是非线性的或输入特征不是独立的时，将特征添加到期望中的顺序很重要，并且SHAP值来自于对所有可能顺序的</a:t>
            </a:r>
            <a:r>
              <a:rPr lang="en-US" altLang="zh-CN" sz="2000"/>
              <a:t>   </a:t>
            </a:r>
            <a:r>
              <a:rPr lang="zh-CN" altLang="en-US" sz="2000"/>
              <a:t>进行平均。</a:t>
            </a:r>
            <a:endParaRPr lang="zh-CN" altLang="en-US" sz="2000"/>
          </a:p>
        </p:txBody>
      </p:sp>
      <p:pic>
        <p:nvPicPr>
          <p:cNvPr id="5" name="图片 4"/>
          <p:cNvPicPr>
            <a:picLocks noChangeAspect="1"/>
          </p:cNvPicPr>
          <p:nvPr/>
        </p:nvPicPr>
        <p:blipFill>
          <a:blip r:embed="rId1"/>
          <a:stretch>
            <a:fillRect/>
          </a:stretch>
        </p:blipFill>
        <p:spPr>
          <a:xfrm>
            <a:off x="6985000" y="2175510"/>
            <a:ext cx="219710" cy="210185"/>
          </a:xfrm>
          <a:prstGeom prst="rect">
            <a:avLst/>
          </a:prstGeom>
        </p:spPr>
      </p:pic>
      <p:pic>
        <p:nvPicPr>
          <p:cNvPr id="7" name="图片 6"/>
          <p:cNvPicPr>
            <a:picLocks noChangeAspect="1"/>
          </p:cNvPicPr>
          <p:nvPr>
            <p:custDataLst>
              <p:tags r:id="rId2"/>
            </p:custDataLst>
          </p:nvPr>
        </p:nvPicPr>
        <p:blipFill>
          <a:blip r:embed="rId3"/>
          <a:stretch>
            <a:fillRect/>
          </a:stretch>
        </p:blipFill>
        <p:spPr>
          <a:xfrm>
            <a:off x="577850" y="3273425"/>
            <a:ext cx="7989570" cy="1563370"/>
          </a:xfrm>
          <a:prstGeom prst="rect">
            <a:avLst/>
          </a:prstGeom>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sz="3200" b="1" dirty="0">
                <a:solidFill>
                  <a:schemeClr val="bg1"/>
                </a:solidFill>
                <a:latin typeface="隶书" panose="02010509060101010101" pitchFamily="49" charset="-122"/>
                <a:ea typeface="隶书" panose="02010509060101010101" pitchFamily="49" charset="-122"/>
                <a:cs typeface="+mn-cs"/>
              </a:rPr>
              <a:t>整体数据可解释性分析</a:t>
            </a:r>
            <a:endParaRPr lang="zh-CN"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363220" y="891540"/>
            <a:ext cx="8623935" cy="1014730"/>
          </a:xfrm>
          <a:prstGeom prst="rect">
            <a:avLst/>
          </a:prstGeom>
          <a:noFill/>
        </p:spPr>
        <p:txBody>
          <a:bodyPr wrap="square" rtlCol="0">
            <a:spAutoFit/>
          </a:bodyPr>
          <a:p>
            <a:pPr marL="342900" indent="-342900">
              <a:buFont typeface="Arial" panose="020B0604020202020204" pitchFamily="34" charset="0"/>
              <a:buChar char="•"/>
            </a:pPr>
            <a:r>
              <a:rPr lang="zh-CN" altLang="en-US" sz="2000"/>
              <a:t>调用</a:t>
            </a:r>
            <a:r>
              <a:rPr lang="en-US" altLang="zh-CN" sz="2000"/>
              <a:t>SHAP</a:t>
            </a:r>
            <a:r>
              <a:rPr lang="zh-CN" altLang="en-US" sz="2000"/>
              <a:t>分析工具，我们分别对</a:t>
            </a:r>
            <a:r>
              <a:rPr lang="en-US" altLang="zh-CN" sz="2000"/>
              <a:t>DIC</a:t>
            </a:r>
            <a:r>
              <a:rPr lang="zh-CN" altLang="en-US" sz="2000"/>
              <a:t>、</a:t>
            </a:r>
            <a:r>
              <a:rPr lang="en-US" altLang="zh-CN" sz="2000"/>
              <a:t>SIC</a:t>
            </a:r>
            <a:r>
              <a:rPr lang="zh-CN" altLang="en-US" sz="2000"/>
              <a:t>的两个最优数据集进行了</a:t>
            </a:r>
            <a:r>
              <a:rPr lang="en-US" altLang="zh-CN" sz="2000"/>
              <a:t>SHAP</a:t>
            </a:r>
            <a:r>
              <a:rPr lang="zh-CN" altLang="en-US" sz="2000"/>
              <a:t>值分析，如下图所示：</a:t>
            </a:r>
            <a:endParaRPr lang="zh-CN" altLang="en-US" sz="2000"/>
          </a:p>
          <a:p>
            <a:pPr marL="342900" indent="-342900"/>
            <a:endParaRPr lang="zh-CN" altLang="en-US" sz="2000"/>
          </a:p>
        </p:txBody>
      </p:sp>
      <p:pic>
        <p:nvPicPr>
          <p:cNvPr id="4" name="图片 3"/>
          <p:cNvPicPr>
            <a:picLocks noChangeAspect="1"/>
          </p:cNvPicPr>
          <p:nvPr>
            <p:custDataLst>
              <p:tags r:id="rId1"/>
            </p:custDataLst>
          </p:nvPr>
        </p:nvPicPr>
        <p:blipFill>
          <a:blip r:embed="rId2"/>
          <a:stretch>
            <a:fillRect/>
          </a:stretch>
        </p:blipFill>
        <p:spPr>
          <a:xfrm>
            <a:off x="121285" y="1905635"/>
            <a:ext cx="8901430" cy="4456430"/>
          </a:xfrm>
          <a:prstGeom prst="rect">
            <a:avLst/>
          </a:prstGeom>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sz="3200" b="1" dirty="0">
                <a:solidFill>
                  <a:schemeClr val="bg1"/>
                </a:solidFill>
                <a:latin typeface="隶书" panose="02010509060101010101" pitchFamily="49" charset="-122"/>
                <a:ea typeface="隶书" panose="02010509060101010101" pitchFamily="49" charset="-122"/>
                <a:cs typeface="+mn-cs"/>
              </a:rPr>
              <a:t>整体数据可解释性分析</a:t>
            </a:r>
            <a:endParaRPr lang="zh-CN"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209550" y="1101090"/>
            <a:ext cx="8843645" cy="706755"/>
          </a:xfrm>
          <a:prstGeom prst="rect">
            <a:avLst/>
          </a:prstGeom>
          <a:noFill/>
        </p:spPr>
        <p:txBody>
          <a:bodyPr wrap="square" rtlCol="0">
            <a:spAutoFit/>
          </a:bodyPr>
          <a:p>
            <a:pPr marL="285750" indent="-285750">
              <a:buFont typeface="Arial" panose="020B0604020202020204" pitchFamily="34" charset="0"/>
              <a:buChar char="•"/>
            </a:pPr>
            <a:r>
              <a:rPr lang="zh-CN" altLang="en-US" sz="2000"/>
              <a:t>更多地，我们通过计算每个特征的</a:t>
            </a:r>
            <a:r>
              <a:rPr lang="zh-CN" altLang="en-US" sz="2000" b="1"/>
              <a:t>SHAP值绝对值的均值</a:t>
            </a:r>
            <a:r>
              <a:rPr lang="zh-CN" altLang="en-US" sz="2000"/>
              <a:t>大小，用柱状图给出每个特征的重要度排名，如下所示：</a:t>
            </a:r>
            <a:endParaRPr lang="zh-CN" altLang="en-US" sz="2000"/>
          </a:p>
        </p:txBody>
      </p:sp>
      <p:pic>
        <p:nvPicPr>
          <p:cNvPr id="5" name="图片 4" descr="dic_attributes_rank"/>
          <p:cNvPicPr>
            <a:picLocks noChangeAspect="1"/>
          </p:cNvPicPr>
          <p:nvPr>
            <p:custDataLst>
              <p:tags r:id="rId1"/>
            </p:custDataLst>
          </p:nvPr>
        </p:nvPicPr>
        <p:blipFill>
          <a:blip r:embed="rId2"/>
          <a:stretch>
            <a:fillRect/>
          </a:stretch>
        </p:blipFill>
        <p:spPr>
          <a:xfrm>
            <a:off x="4596765" y="2236470"/>
            <a:ext cx="4456430" cy="3564890"/>
          </a:xfrm>
          <a:prstGeom prst="rect">
            <a:avLst/>
          </a:prstGeom>
        </p:spPr>
      </p:pic>
      <p:pic>
        <p:nvPicPr>
          <p:cNvPr id="6" name="图片 5" descr="shap_dic_bar"/>
          <p:cNvPicPr>
            <a:picLocks noChangeAspect="1"/>
          </p:cNvPicPr>
          <p:nvPr/>
        </p:nvPicPr>
        <p:blipFill>
          <a:blip r:embed="rId3"/>
          <a:stretch>
            <a:fillRect/>
          </a:stretch>
        </p:blipFill>
        <p:spPr>
          <a:xfrm>
            <a:off x="213995" y="2235835"/>
            <a:ext cx="4382770" cy="3561080"/>
          </a:xfrm>
          <a:prstGeom prst="rect">
            <a:avLst/>
          </a:prstGeom>
        </p:spPr>
      </p:pic>
      <p:sp>
        <p:nvSpPr>
          <p:cNvPr id="8" name="文本框 7"/>
          <p:cNvSpPr txBox="1"/>
          <p:nvPr>
            <p:custDataLst>
              <p:tags r:id="rId4"/>
            </p:custDataLst>
          </p:nvPr>
        </p:nvSpPr>
        <p:spPr>
          <a:xfrm>
            <a:off x="3736975" y="1868170"/>
            <a:ext cx="1788160" cy="368300"/>
          </a:xfrm>
          <a:prstGeom prst="rect">
            <a:avLst/>
          </a:prstGeom>
          <a:noFill/>
        </p:spPr>
        <p:txBody>
          <a:bodyPr wrap="none" rtlCol="0" anchor="t">
            <a:spAutoFit/>
          </a:bodyPr>
          <a:p>
            <a:r>
              <a:rPr lang="en-US" altLang="zh-CN">
                <a:sym typeface="+mn-ea"/>
              </a:rPr>
              <a:t>DIC </a:t>
            </a:r>
            <a:r>
              <a:rPr lang="zh-CN" altLang="zh-CN">
                <a:sym typeface="+mn-ea"/>
              </a:rPr>
              <a:t>特征重要度</a:t>
            </a:r>
            <a:endParaRPr lang="zh-CN" altLang="zh-CN">
              <a:sym typeface="+mn-ea"/>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sz="3200" b="1" dirty="0">
                <a:solidFill>
                  <a:schemeClr val="bg1"/>
                </a:solidFill>
                <a:latin typeface="隶书" panose="02010509060101010101" pitchFamily="49" charset="-122"/>
                <a:ea typeface="隶书" panose="02010509060101010101" pitchFamily="49" charset="-122"/>
                <a:cs typeface="+mn-cs"/>
              </a:rPr>
              <a:t>整体数据可解释性分析</a:t>
            </a:r>
            <a:endParaRPr lang="zh-CN"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8" name="文本框 7"/>
          <p:cNvSpPr txBox="1"/>
          <p:nvPr>
            <p:custDataLst>
              <p:tags r:id="rId1"/>
            </p:custDataLst>
          </p:nvPr>
        </p:nvSpPr>
        <p:spPr>
          <a:xfrm>
            <a:off x="3736975" y="1867535"/>
            <a:ext cx="1746250" cy="368300"/>
          </a:xfrm>
          <a:prstGeom prst="rect">
            <a:avLst/>
          </a:prstGeom>
          <a:noFill/>
        </p:spPr>
        <p:txBody>
          <a:bodyPr wrap="none" rtlCol="0" anchor="t">
            <a:spAutoFit/>
          </a:bodyPr>
          <a:p>
            <a:r>
              <a:rPr lang="en-US" altLang="zh-CN">
                <a:sym typeface="+mn-ea"/>
              </a:rPr>
              <a:t>SIC </a:t>
            </a:r>
            <a:r>
              <a:rPr lang="zh-CN" altLang="zh-CN">
                <a:sym typeface="+mn-ea"/>
              </a:rPr>
              <a:t>特征重要度</a:t>
            </a:r>
            <a:endParaRPr lang="zh-CN" altLang="zh-CN">
              <a:sym typeface="+mn-ea"/>
            </a:endParaRPr>
          </a:p>
        </p:txBody>
      </p:sp>
      <p:pic>
        <p:nvPicPr>
          <p:cNvPr id="10" name="图片 9" descr="shap_SIC_bar"/>
          <p:cNvPicPr>
            <a:picLocks noChangeAspect="1"/>
          </p:cNvPicPr>
          <p:nvPr/>
        </p:nvPicPr>
        <p:blipFill>
          <a:blip r:embed="rId2"/>
          <a:stretch>
            <a:fillRect/>
          </a:stretch>
        </p:blipFill>
        <p:spPr>
          <a:xfrm>
            <a:off x="213995" y="2235835"/>
            <a:ext cx="4382770" cy="3561080"/>
          </a:xfrm>
          <a:prstGeom prst="rect">
            <a:avLst/>
          </a:prstGeom>
        </p:spPr>
      </p:pic>
      <p:pic>
        <p:nvPicPr>
          <p:cNvPr id="11" name="图片 10" descr="sic_attributes_rank"/>
          <p:cNvPicPr>
            <a:picLocks noChangeAspect="1"/>
          </p:cNvPicPr>
          <p:nvPr/>
        </p:nvPicPr>
        <p:blipFill>
          <a:blip r:embed="rId3"/>
          <a:stretch>
            <a:fillRect/>
          </a:stretch>
        </p:blipFill>
        <p:spPr>
          <a:xfrm>
            <a:off x="4596765" y="2235835"/>
            <a:ext cx="4451350" cy="3561080"/>
          </a:xfrm>
          <a:prstGeom prst="rect">
            <a:avLst/>
          </a:prstGeom>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sz="3200" b="1" dirty="0">
                <a:solidFill>
                  <a:schemeClr val="bg1"/>
                </a:solidFill>
                <a:latin typeface="隶书" panose="02010509060101010101" pitchFamily="49" charset="-122"/>
                <a:ea typeface="隶书" panose="02010509060101010101" pitchFamily="49" charset="-122"/>
                <a:cs typeface="+mn-cs"/>
              </a:rPr>
              <a:t>整体数据可解释性分析</a:t>
            </a:r>
            <a:endParaRPr lang="zh-CN"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170180" y="1078230"/>
            <a:ext cx="8804275" cy="706755"/>
          </a:xfrm>
          <a:prstGeom prst="rect">
            <a:avLst/>
          </a:prstGeom>
          <a:noFill/>
        </p:spPr>
        <p:txBody>
          <a:bodyPr wrap="square" rtlCol="0" anchor="t">
            <a:spAutoFit/>
          </a:bodyPr>
          <a:p>
            <a:pPr marL="342900" indent="-342900">
              <a:buFont typeface="Arial" panose="020B0604020202020204" pitchFamily="34" charset="0"/>
              <a:buChar char="•"/>
            </a:pPr>
            <a:r>
              <a:rPr lang="zh-CN" altLang="en-US" sz="2000"/>
              <a:t>同时我们还给出了两种病例下重要度最高的两个特征的SHAP值与其对应取值的散点图，以</a:t>
            </a:r>
            <a:r>
              <a:rPr lang="en-US" altLang="zh-CN" sz="2000"/>
              <a:t>DIC</a:t>
            </a:r>
            <a:r>
              <a:rPr lang="zh-CN" altLang="en-US" sz="2000"/>
              <a:t>为例，如下图所示：</a:t>
            </a:r>
            <a:endParaRPr lang="zh-CN" altLang="en-US" sz="2000"/>
          </a:p>
        </p:txBody>
      </p:sp>
      <p:pic>
        <p:nvPicPr>
          <p:cNvPr id="5" name="图片 4" descr="shap_DIC_scatter"/>
          <p:cNvPicPr>
            <a:picLocks noChangeAspect="1"/>
          </p:cNvPicPr>
          <p:nvPr/>
        </p:nvPicPr>
        <p:blipFill>
          <a:blip r:embed="rId1"/>
          <a:stretch>
            <a:fillRect/>
          </a:stretch>
        </p:blipFill>
        <p:spPr>
          <a:xfrm>
            <a:off x="0" y="2190750"/>
            <a:ext cx="9144000" cy="3810000"/>
          </a:xfrm>
          <a:prstGeom prst="rect">
            <a:avLst/>
          </a:prstGeom>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sz="3200" b="1" dirty="0">
                <a:solidFill>
                  <a:schemeClr val="bg1"/>
                </a:solidFill>
                <a:latin typeface="隶书" panose="02010509060101010101" pitchFamily="49" charset="-122"/>
                <a:ea typeface="隶书" panose="02010509060101010101" pitchFamily="49" charset="-122"/>
                <a:cs typeface="+mn-cs"/>
              </a:rPr>
              <a:t>单个数据可解释性分析</a:t>
            </a:r>
            <a:endParaRPr lang="zh-CN"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5" name="文本框 4"/>
          <p:cNvSpPr txBox="1"/>
          <p:nvPr/>
        </p:nvSpPr>
        <p:spPr>
          <a:xfrm>
            <a:off x="342900" y="925195"/>
            <a:ext cx="8458200" cy="1322070"/>
          </a:xfrm>
          <a:prstGeom prst="rect">
            <a:avLst/>
          </a:prstGeom>
          <a:noFill/>
        </p:spPr>
        <p:txBody>
          <a:bodyPr wrap="square" rtlCol="0" anchor="t">
            <a:spAutoFit/>
          </a:bodyPr>
          <a:p>
            <a:pPr marL="342900" indent="-342900">
              <a:buFont typeface="Arial" panose="020B0604020202020204" pitchFamily="34" charset="0"/>
              <a:buChar char="•"/>
            </a:pPr>
            <a:r>
              <a:rPr lang="zh-CN" altLang="en-US" sz="2000"/>
              <a:t>进一步我们可以通过SHAP对单个病人的数据进行分析，从而说明具体哪些特征对患病具有正或负向作用，并说明当前对致病因素的影响最大的特征是什么，从而为病症的治疗给出相应的建议。我们给出单个病人预测</a:t>
            </a:r>
            <a:r>
              <a:rPr lang="en-US" altLang="zh-CN" sz="2000"/>
              <a:t>DIC</a:t>
            </a:r>
            <a:r>
              <a:rPr lang="zh-CN" altLang="en-US" sz="2000"/>
              <a:t>的</a:t>
            </a:r>
            <a:r>
              <a:rPr lang="en-US" altLang="zh-CN" sz="2000"/>
              <a:t>SHAP</a:t>
            </a:r>
            <a:r>
              <a:rPr lang="zh-CN" altLang="en-US" sz="2000"/>
              <a:t>值瀑布图以及强度图如下所示：</a:t>
            </a:r>
            <a:endParaRPr lang="zh-CN" altLang="en-US" sz="2000"/>
          </a:p>
        </p:txBody>
      </p:sp>
      <p:pic>
        <p:nvPicPr>
          <p:cNvPr id="9" name="图片 8" descr="单个数据_shap_dic_waterfall"/>
          <p:cNvPicPr>
            <a:picLocks noChangeAspect="1"/>
          </p:cNvPicPr>
          <p:nvPr/>
        </p:nvPicPr>
        <p:blipFill>
          <a:blip r:embed="rId1"/>
          <a:stretch>
            <a:fillRect/>
          </a:stretch>
        </p:blipFill>
        <p:spPr>
          <a:xfrm>
            <a:off x="2357755" y="2247265"/>
            <a:ext cx="4428490" cy="3559810"/>
          </a:xfrm>
          <a:prstGeom prst="rect">
            <a:avLst/>
          </a:prstGeom>
        </p:spPr>
      </p:pic>
      <p:pic>
        <p:nvPicPr>
          <p:cNvPr id="10" name="图片 9" descr="单个数据_shap_dic_force"/>
          <p:cNvPicPr>
            <a:picLocks noChangeAspect="1"/>
          </p:cNvPicPr>
          <p:nvPr/>
        </p:nvPicPr>
        <p:blipFill>
          <a:blip r:embed="rId2"/>
          <a:stretch>
            <a:fillRect/>
          </a:stretch>
        </p:blipFill>
        <p:spPr>
          <a:xfrm>
            <a:off x="0" y="5927725"/>
            <a:ext cx="9144000" cy="694055"/>
          </a:xfrm>
          <a:prstGeom prst="rect">
            <a:avLst/>
          </a:prstGeom>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sz="3200" b="1" dirty="0">
                <a:solidFill>
                  <a:schemeClr val="bg1"/>
                </a:solidFill>
                <a:latin typeface="隶书" panose="02010509060101010101" pitchFamily="49" charset="-122"/>
                <a:ea typeface="隶书" panose="02010509060101010101" pitchFamily="49" charset="-122"/>
                <a:cs typeface="+mn-cs"/>
              </a:rPr>
              <a:t>单个数据可解释性分析</a:t>
            </a:r>
            <a:endParaRPr lang="zh-CN"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5" name="文本框 4"/>
          <p:cNvSpPr txBox="1"/>
          <p:nvPr/>
        </p:nvSpPr>
        <p:spPr>
          <a:xfrm>
            <a:off x="483235" y="1073785"/>
            <a:ext cx="8178165" cy="706755"/>
          </a:xfrm>
          <a:prstGeom prst="rect">
            <a:avLst/>
          </a:prstGeom>
          <a:noFill/>
        </p:spPr>
        <p:txBody>
          <a:bodyPr wrap="square" rtlCol="0">
            <a:spAutoFit/>
          </a:bodyPr>
          <a:p>
            <a:pPr marL="285750" indent="-285750">
              <a:buFont typeface="Arial" panose="020B0604020202020204" pitchFamily="34" charset="0"/>
              <a:buChar char="•"/>
            </a:pPr>
            <a:r>
              <a:rPr lang="zh-CN" altLang="en-US" sz="2000"/>
              <a:t>相应地，也可以做出单个病人预测</a:t>
            </a:r>
            <a:r>
              <a:rPr lang="en-US" altLang="zh-CN" sz="2000"/>
              <a:t>SIC</a:t>
            </a:r>
            <a:r>
              <a:rPr lang="zh-CN" altLang="en-US" sz="2000"/>
              <a:t>时的</a:t>
            </a:r>
            <a:r>
              <a:rPr lang="en-US" altLang="zh-CN" sz="2000"/>
              <a:t>SHAP</a:t>
            </a:r>
            <a:r>
              <a:rPr lang="zh-CN" altLang="en-US" sz="2000"/>
              <a:t>值瀑布图以及强度图，如下所示：</a:t>
            </a:r>
            <a:endParaRPr lang="zh-CN" altLang="en-US" sz="2000"/>
          </a:p>
        </p:txBody>
      </p:sp>
      <p:pic>
        <p:nvPicPr>
          <p:cNvPr id="4" name="图片 3" descr="单个数据_shap_sic_waterfall"/>
          <p:cNvPicPr>
            <a:picLocks noChangeAspect="1"/>
          </p:cNvPicPr>
          <p:nvPr/>
        </p:nvPicPr>
        <p:blipFill>
          <a:blip r:embed="rId1"/>
          <a:stretch>
            <a:fillRect/>
          </a:stretch>
        </p:blipFill>
        <p:spPr>
          <a:xfrm>
            <a:off x="2142490" y="1780540"/>
            <a:ext cx="4859020" cy="3878580"/>
          </a:xfrm>
          <a:prstGeom prst="rect">
            <a:avLst/>
          </a:prstGeom>
        </p:spPr>
      </p:pic>
      <p:pic>
        <p:nvPicPr>
          <p:cNvPr id="8" name="图片 7" descr="单个数据_shap_sic_force"/>
          <p:cNvPicPr>
            <a:picLocks noChangeAspect="1"/>
          </p:cNvPicPr>
          <p:nvPr/>
        </p:nvPicPr>
        <p:blipFill>
          <a:blip r:embed="rId2"/>
          <a:stretch>
            <a:fillRect/>
          </a:stretch>
        </p:blipFill>
        <p:spPr>
          <a:xfrm>
            <a:off x="0" y="5760720"/>
            <a:ext cx="9144000" cy="627380"/>
          </a:xfrm>
          <a:prstGeom prst="rect">
            <a:avLst/>
          </a:prstGeom>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1" fmla="*/ 0 w 9144000"/>
              <a:gd name="connsiteY0-2" fmla="*/ 0 h 4026877"/>
              <a:gd name="connsiteX1-3" fmla="*/ 9144000 w 9144000"/>
              <a:gd name="connsiteY1-4" fmla="*/ 0 h 4026877"/>
              <a:gd name="connsiteX2-5" fmla="*/ 9144000 w 9144000"/>
              <a:gd name="connsiteY2-6" fmla="*/ 4026877 h 4026877"/>
              <a:gd name="connsiteX3-7" fmla="*/ 4466492 w 9144000"/>
              <a:gd name="connsiteY3-8" fmla="*/ 4009292 h 4026877"/>
              <a:gd name="connsiteX4-9" fmla="*/ 0 w 9144000"/>
              <a:gd name="connsiteY4-10" fmla="*/ 4026877 h 4026877"/>
              <a:gd name="connsiteX5" fmla="*/ 0 w 9144000"/>
              <a:gd name="connsiteY5" fmla="*/ 0 h 4026877"/>
              <a:gd name="connsiteX0-11" fmla="*/ 0 w 9144000"/>
              <a:gd name="connsiteY0-12" fmla="*/ 0 h 4501661"/>
              <a:gd name="connsiteX1-13" fmla="*/ 9144000 w 9144000"/>
              <a:gd name="connsiteY1-14" fmla="*/ 0 h 4501661"/>
              <a:gd name="connsiteX2-15" fmla="*/ 9144000 w 9144000"/>
              <a:gd name="connsiteY2-16" fmla="*/ 4026877 h 4501661"/>
              <a:gd name="connsiteX3-17" fmla="*/ 4677508 w 9144000"/>
              <a:gd name="connsiteY3-18" fmla="*/ 4501661 h 4501661"/>
              <a:gd name="connsiteX4-19" fmla="*/ 0 w 9144000"/>
              <a:gd name="connsiteY4-20" fmla="*/ 4026877 h 4501661"/>
              <a:gd name="connsiteX5-21" fmla="*/ 0 w 9144000"/>
              <a:gd name="connsiteY5-22" fmla="*/ 0 h 4501661"/>
              <a:gd name="connsiteX0-23" fmla="*/ 0 w 9144000"/>
              <a:gd name="connsiteY0-24" fmla="*/ 0 h 5045818"/>
              <a:gd name="connsiteX1-25" fmla="*/ 9144000 w 9144000"/>
              <a:gd name="connsiteY1-26" fmla="*/ 0 h 5045818"/>
              <a:gd name="connsiteX2-27" fmla="*/ 9144000 w 9144000"/>
              <a:gd name="connsiteY2-28" fmla="*/ 4026877 h 5045818"/>
              <a:gd name="connsiteX3-29" fmla="*/ 4677508 w 9144000"/>
              <a:gd name="connsiteY3-30" fmla="*/ 5045818 h 5045818"/>
              <a:gd name="connsiteX4-31" fmla="*/ 0 w 9144000"/>
              <a:gd name="connsiteY4-32" fmla="*/ 4026877 h 5045818"/>
              <a:gd name="connsiteX5-33" fmla="*/ 0 w 9144000"/>
              <a:gd name="connsiteY5-34" fmla="*/ 0 h 5045818"/>
              <a:gd name="connsiteX0-35" fmla="*/ 0 w 9144000"/>
              <a:gd name="connsiteY0-36" fmla="*/ 0 h 5045818"/>
              <a:gd name="connsiteX1-37" fmla="*/ 9144000 w 9144000"/>
              <a:gd name="connsiteY1-38" fmla="*/ 0 h 5045818"/>
              <a:gd name="connsiteX2-39" fmla="*/ 9144000 w 9144000"/>
              <a:gd name="connsiteY2-40" fmla="*/ 4026877 h 5045818"/>
              <a:gd name="connsiteX3-41" fmla="*/ 4585145 w 9144000"/>
              <a:gd name="connsiteY3-42" fmla="*/ 5045818 h 5045818"/>
              <a:gd name="connsiteX4-43" fmla="*/ 0 w 9144000"/>
              <a:gd name="connsiteY4-44" fmla="*/ 4026877 h 5045818"/>
              <a:gd name="connsiteX5-45" fmla="*/ 0 w 9144000"/>
              <a:gd name="connsiteY5-46" fmla="*/ 0 h 50458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9144000" h="5045818">
                <a:moveTo>
                  <a:pt x="0" y="0"/>
                </a:moveTo>
                <a:lnTo>
                  <a:pt x="9144000" y="0"/>
                </a:lnTo>
                <a:lnTo>
                  <a:pt x="9144000" y="4026877"/>
                </a:lnTo>
                <a:lnTo>
                  <a:pt x="4585145" y="5045818"/>
                </a:lnTo>
                <a:lnTo>
                  <a:pt x="0" y="4026877"/>
                </a:lnTo>
                <a:lnTo>
                  <a:pt x="0" y="0"/>
                </a:lnTo>
                <a:close/>
              </a:path>
            </a:pathLst>
          </a:custGeom>
          <a:blipFill>
            <a:blip r:embed="rId1">
              <a:duotone>
                <a:prstClr val="black"/>
                <a:schemeClr val="accent3">
                  <a:tint val="45000"/>
                  <a:satMod val="400000"/>
                </a:schemeClr>
              </a:duotone>
              <a:extLst>
                <a:ext uri="{BEBA8EAE-BF5A-486C-A8C5-ECC9F3942E4B}">
                  <a14:imgProps xmlns:a14="http://schemas.microsoft.com/office/drawing/2010/main">
                    <a14:imgLayer r:embed="rId2">
                      <a14:imgEffect>
                        <a14:artisticBlur radius="5"/>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1" fmla="*/ 0 w 9144000"/>
              <a:gd name="connsiteY0-2" fmla="*/ 0 h 4026877"/>
              <a:gd name="connsiteX1-3" fmla="*/ 9144000 w 9144000"/>
              <a:gd name="connsiteY1-4" fmla="*/ 0 h 4026877"/>
              <a:gd name="connsiteX2-5" fmla="*/ 9144000 w 9144000"/>
              <a:gd name="connsiteY2-6" fmla="*/ 4026877 h 4026877"/>
              <a:gd name="connsiteX3-7" fmla="*/ 4466492 w 9144000"/>
              <a:gd name="connsiteY3-8" fmla="*/ 4009292 h 4026877"/>
              <a:gd name="connsiteX4-9" fmla="*/ 0 w 9144000"/>
              <a:gd name="connsiteY4-10" fmla="*/ 4026877 h 4026877"/>
              <a:gd name="connsiteX5" fmla="*/ 0 w 9144000"/>
              <a:gd name="connsiteY5" fmla="*/ 0 h 4026877"/>
              <a:gd name="connsiteX0-11" fmla="*/ 0 w 9144000"/>
              <a:gd name="connsiteY0-12" fmla="*/ 0 h 4501661"/>
              <a:gd name="connsiteX1-13" fmla="*/ 9144000 w 9144000"/>
              <a:gd name="connsiteY1-14" fmla="*/ 0 h 4501661"/>
              <a:gd name="connsiteX2-15" fmla="*/ 9144000 w 9144000"/>
              <a:gd name="connsiteY2-16" fmla="*/ 4026877 h 4501661"/>
              <a:gd name="connsiteX3-17" fmla="*/ 4677508 w 9144000"/>
              <a:gd name="connsiteY3-18" fmla="*/ 4501661 h 4501661"/>
              <a:gd name="connsiteX4-19" fmla="*/ 0 w 9144000"/>
              <a:gd name="connsiteY4-20" fmla="*/ 4026877 h 4501661"/>
              <a:gd name="connsiteX5-21" fmla="*/ 0 w 9144000"/>
              <a:gd name="connsiteY5-22" fmla="*/ 0 h 4501661"/>
              <a:gd name="connsiteX0-23" fmla="*/ 0 w 9144000"/>
              <a:gd name="connsiteY0-24" fmla="*/ 0 h 5045818"/>
              <a:gd name="connsiteX1-25" fmla="*/ 9144000 w 9144000"/>
              <a:gd name="connsiteY1-26" fmla="*/ 0 h 5045818"/>
              <a:gd name="connsiteX2-27" fmla="*/ 9144000 w 9144000"/>
              <a:gd name="connsiteY2-28" fmla="*/ 4026877 h 5045818"/>
              <a:gd name="connsiteX3-29" fmla="*/ 4677508 w 9144000"/>
              <a:gd name="connsiteY3-30" fmla="*/ 5045818 h 5045818"/>
              <a:gd name="connsiteX4-31" fmla="*/ 0 w 9144000"/>
              <a:gd name="connsiteY4-32" fmla="*/ 4026877 h 5045818"/>
              <a:gd name="connsiteX5-33" fmla="*/ 0 w 9144000"/>
              <a:gd name="connsiteY5-34" fmla="*/ 0 h 5045818"/>
              <a:gd name="connsiteX0-35" fmla="*/ 0 w 9144000"/>
              <a:gd name="connsiteY0-36" fmla="*/ 0 h 5026954"/>
              <a:gd name="connsiteX1-37" fmla="*/ 9144000 w 9144000"/>
              <a:gd name="connsiteY1-38" fmla="*/ 0 h 5026954"/>
              <a:gd name="connsiteX2-39" fmla="*/ 9144000 w 9144000"/>
              <a:gd name="connsiteY2-40" fmla="*/ 4026877 h 5026954"/>
              <a:gd name="connsiteX3-41" fmla="*/ 4603617 w 9144000"/>
              <a:gd name="connsiteY3-42" fmla="*/ 5026954 h 5026954"/>
              <a:gd name="connsiteX4-43" fmla="*/ 0 w 9144000"/>
              <a:gd name="connsiteY4-44" fmla="*/ 4026877 h 5026954"/>
              <a:gd name="connsiteX5-45" fmla="*/ 0 w 9144000"/>
              <a:gd name="connsiteY5-46" fmla="*/ 0 h 50269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9144000" h="5026954">
                <a:moveTo>
                  <a:pt x="0" y="0"/>
                </a:moveTo>
                <a:lnTo>
                  <a:pt x="9144000" y="0"/>
                </a:lnTo>
                <a:lnTo>
                  <a:pt x="9144000" y="4026877"/>
                </a:lnTo>
                <a:lnTo>
                  <a:pt x="4603617" y="5026954"/>
                </a:lnTo>
                <a:lnTo>
                  <a:pt x="0" y="4026877"/>
                </a:lnTo>
                <a:lnTo>
                  <a:pt x="0" y="0"/>
                </a:lnTo>
                <a:close/>
              </a:path>
            </a:pathLst>
          </a:custGeom>
          <a:solidFill>
            <a:srgbClr val="5482A3">
              <a:alpha val="80000"/>
            </a:srgbClr>
          </a:solidFill>
          <a:ln>
            <a:noFill/>
          </a:ln>
          <a:effectLst>
            <a:outerShdw blurRad="50800" dist="76200" dir="5400000" algn="t"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TextBox 1"/>
          <p:cNvSpPr txBox="1">
            <a:spLocks noChangeArrowheads="1"/>
          </p:cNvSpPr>
          <p:nvPr/>
        </p:nvSpPr>
        <p:spPr bwMode="auto">
          <a:xfrm>
            <a:off x="210064" y="2017182"/>
            <a:ext cx="8723871" cy="1014730"/>
          </a:xfrm>
          <a:prstGeom prst="rect">
            <a:avLst/>
          </a:prstGeom>
          <a:noFill/>
          <a:ln w="9525">
            <a:noFill/>
            <a:miter lim="800000"/>
          </a:ln>
        </p:spPr>
        <p:txBody>
          <a:bodyPr wrap="square">
            <a:spAutoFit/>
          </a:bodyPr>
          <a:lstStyle/>
          <a:p>
            <a:pPr algn="ctr">
              <a:lnSpc>
                <a:spcPct val="150000"/>
              </a:lnSpc>
            </a:pPr>
            <a:r>
              <a:rPr lang="zh-CN" altLang="en-US" sz="4000" b="1" dirty="0">
                <a:latin typeface="+mn-ea"/>
              </a:rPr>
              <a:t>五、总结与展望</a:t>
            </a:r>
            <a:endParaRPr lang="zh-CN" altLang="en-US" sz="4000" b="1" dirty="0">
              <a:solidFill>
                <a:schemeClr val="bg1"/>
              </a:solidFill>
              <a:latin typeface="微软雅黑" panose="020B0503020204020204" charset="-122"/>
              <a:ea typeface="微软雅黑" panose="020B0503020204020204" charset="-122"/>
            </a:endParaRPr>
          </a:p>
        </p:txBody>
      </p:sp>
      <p:pic>
        <p:nvPicPr>
          <p:cNvPr id="5" name="图片 4"/>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385355" y="209796"/>
            <a:ext cx="3288870" cy="88094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内容占位符 2"/>
          <p:cNvSpPr>
            <a:spLocks noGrp="1"/>
          </p:cNvSpPr>
          <p:nvPr>
            <p:ph idx="4294967295"/>
          </p:nvPr>
        </p:nvSpPr>
        <p:spPr>
          <a:xfrm>
            <a:off x="1029794" y="1522537"/>
            <a:ext cx="7065889" cy="1155920"/>
          </a:xfrm>
          <a:prstGeom prst="rect">
            <a:avLst/>
          </a:prstGeom>
        </p:spPr>
        <p:txBody>
          <a:bodyPr/>
          <a:lstStyle/>
          <a:p>
            <a:pPr marL="0" indent="0">
              <a:lnSpc>
                <a:spcPct val="150000"/>
              </a:lnSpc>
              <a:spcBef>
                <a:spcPts val="0"/>
              </a:spcBef>
              <a:buNone/>
              <a:defRPr/>
            </a:pPr>
            <a:r>
              <a:rPr lang="zh-CN" altLang="en-US" sz="1600" dirty="0"/>
              <a:t>由于</a:t>
            </a:r>
            <a:r>
              <a:rPr lang="en-US" altLang="zh-CN" sz="1600" dirty="0"/>
              <a:t>ICU</a:t>
            </a:r>
            <a:r>
              <a:rPr lang="zh-CN" altLang="en-US" sz="1600" dirty="0"/>
              <a:t>患者疾病之间的异质性，不同患者、实验室检测时间、项目具有差异性，住院患者产生大量稀疏的、不规则的时间序列。导致临床数据在采样时间和采样维度上的具有显著稀疏不规则性。</a:t>
            </a:r>
            <a:endParaRPr lang="en-US" altLang="zh-CN" sz="3200" dirty="0">
              <a:latin typeface="+mn-ea"/>
            </a:endParaRPr>
          </a:p>
          <a:p>
            <a:pPr marL="0" indent="0">
              <a:lnSpc>
                <a:spcPct val="150000"/>
              </a:lnSpc>
              <a:spcBef>
                <a:spcPts val="0"/>
              </a:spcBef>
              <a:buNone/>
              <a:defRPr/>
            </a:pPr>
            <a:endParaRPr lang="en-US" altLang="zh-CN" sz="2400" dirty="0">
              <a:ea typeface="宋体" panose="02010600030101010101" pitchFamily="2" charset="-122"/>
            </a:endParaRPr>
          </a:p>
        </p:txBody>
      </p:sp>
      <p:sp>
        <p:nvSpPr>
          <p:cNvPr id="15" name="矩形 14"/>
          <p:cNvSpPr/>
          <p:nvPr/>
        </p:nvSpPr>
        <p:spPr>
          <a:xfrm>
            <a:off x="1029794" y="2958722"/>
            <a:ext cx="5700820" cy="787523"/>
          </a:xfrm>
          <a:prstGeom prst="rect">
            <a:avLst/>
          </a:prstGeom>
        </p:spPr>
        <p:txBody>
          <a:bodyPr wrap="square">
            <a:spAutoFit/>
          </a:bodyPr>
          <a:lstStyle/>
          <a:p>
            <a:pPr>
              <a:lnSpc>
                <a:spcPct val="150000"/>
              </a:lnSpc>
              <a:defRPr/>
            </a:pPr>
            <a:r>
              <a:rPr lang="zh-CN" altLang="en-US" sz="1600" dirty="0"/>
              <a:t>脓毒症诱导的</a:t>
            </a:r>
            <a:r>
              <a:rPr lang="en-US" altLang="zh-CN" sz="1600" dirty="0"/>
              <a:t>SIC</a:t>
            </a:r>
            <a:r>
              <a:rPr lang="zh-CN" altLang="en-US" sz="1600" dirty="0"/>
              <a:t>、合并</a:t>
            </a:r>
            <a:r>
              <a:rPr lang="en-US" altLang="zh-CN" sz="1600" dirty="0" err="1"/>
              <a:t>DIC</a:t>
            </a:r>
            <a:r>
              <a:rPr lang="zh-CN" altLang="en-US" sz="1600" dirty="0"/>
              <a:t>临床诊断困难，早期诊断并治疗能显著降低脓毒症诱导并发症的死亡率。</a:t>
            </a:r>
            <a:endParaRPr lang="en-US" altLang="zh-CN" sz="2000" b="1" dirty="0">
              <a:solidFill>
                <a:srgbClr val="D54A47"/>
              </a:solidFill>
            </a:endParaRPr>
          </a:p>
        </p:txBody>
      </p:sp>
      <p:sp>
        <p:nvSpPr>
          <p:cNvPr id="26" name="矩形 25"/>
          <p:cNvSpPr/>
          <p:nvPr/>
        </p:nvSpPr>
        <p:spPr>
          <a:xfrm>
            <a:off x="729564" y="867968"/>
            <a:ext cx="7366119" cy="523220"/>
          </a:xfrm>
          <a:prstGeom prst="rect">
            <a:avLst/>
          </a:prstGeom>
        </p:spPr>
        <p:txBody>
          <a:bodyPr wrap="none">
            <a:spAutoFit/>
          </a:bodyPr>
          <a:lstStyle/>
          <a:p>
            <a:pPr>
              <a:defRPr/>
            </a:pPr>
            <a:r>
              <a:rPr lang="zh-CN" altLang="en-US" sz="2800" dirty="0">
                <a:solidFill>
                  <a:srgbClr val="FF0000"/>
                </a:solidFill>
              </a:rPr>
              <a:t>项目背景：医疗重症监护数据高稀疏、不规则</a:t>
            </a:r>
            <a:endParaRPr lang="zh-CN" altLang="en-US" sz="2400" b="1" dirty="0">
              <a:solidFill>
                <a:srgbClr val="FF0000"/>
              </a:solidFill>
              <a:latin typeface="+mn-ea"/>
            </a:endParaRPr>
          </a:p>
        </p:txBody>
      </p:sp>
      <p:sp>
        <p:nvSpPr>
          <p:cNvPr id="31" name="矩形 30"/>
          <p:cNvSpPr/>
          <p:nvPr/>
        </p:nvSpPr>
        <p:spPr>
          <a:xfrm>
            <a:off x="180821" y="1493745"/>
            <a:ext cx="669877" cy="116205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72" name="矩形 3071"/>
          <p:cNvSpPr/>
          <p:nvPr/>
        </p:nvSpPr>
        <p:spPr>
          <a:xfrm>
            <a:off x="264727" y="1759874"/>
            <a:ext cx="502061" cy="646331"/>
          </a:xfrm>
          <a:prstGeom prst="rect">
            <a:avLst/>
          </a:prstGeom>
        </p:spPr>
        <p:txBody>
          <a:bodyPr wrap="none">
            <a:spAutoFit/>
          </a:bodyPr>
          <a:lstStyle/>
          <a:p>
            <a:r>
              <a:rPr lang="en-US" altLang="zh-CN" sz="3600" b="1" dirty="0">
                <a:solidFill>
                  <a:srgbClr val="5482A3"/>
                </a:solidFill>
                <a:latin typeface="Rockwell Extra Bold" panose="02060903040505020403" pitchFamily="18" charset="0"/>
                <a:ea typeface="幼圆" panose="02010509060101010101" pitchFamily="49" charset="-122"/>
              </a:rPr>
              <a:t>1</a:t>
            </a:r>
            <a:endParaRPr lang="zh-CN" altLang="en-US" sz="3600" b="1" dirty="0">
              <a:solidFill>
                <a:srgbClr val="5482A3"/>
              </a:solidFill>
              <a:latin typeface="Rockwell Extra Bold" panose="02060903040505020403" pitchFamily="18" charset="0"/>
              <a:ea typeface="幼圆" panose="02010509060101010101" pitchFamily="49" charset="-122"/>
            </a:endParaRPr>
          </a:p>
        </p:txBody>
      </p:sp>
      <p:sp>
        <p:nvSpPr>
          <p:cNvPr id="34" name="矩形 33"/>
          <p:cNvSpPr/>
          <p:nvPr/>
        </p:nvSpPr>
        <p:spPr>
          <a:xfrm>
            <a:off x="152933" y="2847974"/>
            <a:ext cx="725650" cy="116205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矩形 34"/>
          <p:cNvSpPr/>
          <p:nvPr/>
        </p:nvSpPr>
        <p:spPr>
          <a:xfrm>
            <a:off x="264727" y="3120983"/>
            <a:ext cx="502061" cy="646331"/>
          </a:xfrm>
          <a:prstGeom prst="rect">
            <a:avLst/>
          </a:prstGeom>
        </p:spPr>
        <p:txBody>
          <a:bodyPr wrap="none">
            <a:spAutoFit/>
          </a:bodyPr>
          <a:lstStyle/>
          <a:p>
            <a:r>
              <a:rPr lang="en-US" altLang="zh-CN" sz="3600" b="1" dirty="0">
                <a:solidFill>
                  <a:srgbClr val="5482A3"/>
                </a:solidFill>
                <a:latin typeface="Rockwell Extra Bold" panose="02060903040505020403" pitchFamily="18" charset="0"/>
                <a:ea typeface="幼圆" panose="02010509060101010101" pitchFamily="49" charset="-122"/>
              </a:rPr>
              <a:t>2</a:t>
            </a:r>
            <a:endParaRPr lang="zh-CN" altLang="en-US" sz="3600" b="1" dirty="0">
              <a:solidFill>
                <a:srgbClr val="5482A3"/>
              </a:solidFill>
              <a:latin typeface="Rockwell Extra Bold" panose="02060903040505020403" pitchFamily="18" charset="0"/>
              <a:ea typeface="幼圆" panose="02010509060101010101" pitchFamily="49" charset="-122"/>
            </a:endParaRPr>
          </a:p>
        </p:txBody>
      </p:sp>
      <p:sp>
        <p:nvSpPr>
          <p:cNvPr id="38" name="标题 1"/>
          <p:cNvSpPr txBox="1"/>
          <p:nvPr/>
        </p:nvSpPr>
        <p:spPr>
          <a:xfrm>
            <a:off x="0" y="197440"/>
            <a:ext cx="9143999"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项目背景</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39" name="直接连接符 38"/>
          <p:cNvCxnSpPr>
            <a:endCxn id="38" idx="1"/>
          </p:cNvCxnSpPr>
          <p:nvPr/>
        </p:nvCxnSpPr>
        <p:spPr>
          <a:xfrm flipH="1">
            <a:off x="0" y="444137"/>
            <a:ext cx="2"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38" idx="3"/>
          </p:cNvCxnSpPr>
          <p:nvPr/>
        </p:nvCxnSpPr>
        <p:spPr>
          <a:xfrm>
            <a:off x="9143999" y="444137"/>
            <a:ext cx="1"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1"/>
          <a:stretch>
            <a:fillRect/>
          </a:stretch>
        </p:blipFill>
        <p:spPr>
          <a:xfrm>
            <a:off x="369502" y="4112581"/>
            <a:ext cx="8404996" cy="2568477"/>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02584" y="467876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总结与展望</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sp>
        <p:nvSpPr>
          <p:cNvPr id="3" name="文本框 2"/>
          <p:cNvSpPr txBox="1"/>
          <p:nvPr/>
        </p:nvSpPr>
        <p:spPr>
          <a:xfrm>
            <a:off x="487680" y="1137920"/>
            <a:ext cx="8168640" cy="3784600"/>
          </a:xfrm>
          <a:prstGeom prst="rect">
            <a:avLst/>
          </a:prstGeom>
          <a:noFill/>
        </p:spPr>
        <p:txBody>
          <a:bodyPr wrap="square" rtlCol="0">
            <a:spAutoFit/>
          </a:bodyPr>
          <a:p>
            <a:pPr marL="285750" indent="-285750">
              <a:buFont typeface="Arial" panose="020B0604020202020204" pitchFamily="34" charset="0"/>
              <a:buChar char="•"/>
            </a:pPr>
            <a:r>
              <a:rPr lang="zh-CN" altLang="en-US" sz="2000"/>
              <a:t>医疗重症监护数据稀疏性强、不规则程度高，我们通过数据插补等预处理方法提高数据使用率。构建出可解释的实时脓毒症动态预警监测系统，以早期发现脓毒症，提高脓毒症预警模型的效能、可信度和可解释性，促进模型进入临床常规工作流程，使患者受益。当医生之间或医生与模型决策结果不一致时，模型提供可解释的诊断预测依据显得尤为重要，可以提高模型可信度，侧面帮助医生进行诊断。</a:t>
            </a:r>
            <a:endParaRPr lang="zh-CN" altLang="en-US" sz="2000"/>
          </a:p>
          <a:p>
            <a:pPr marL="285750" indent="-285750">
              <a:buFont typeface="Arial" panose="020B0604020202020204" pitchFamily="34" charset="0"/>
              <a:buChar char="•"/>
            </a:pPr>
            <a:endParaRPr lang="zh-CN" altLang="en-US" sz="2000"/>
          </a:p>
          <a:p>
            <a:pPr marL="285750" indent="-285750">
              <a:buFont typeface="Arial" panose="020B0604020202020204" pitchFamily="34" charset="0"/>
              <a:buChar char="•"/>
            </a:pPr>
            <a:r>
              <a:rPr lang="zh-CN" altLang="en-US" sz="2000"/>
              <a:t>本次项目的最大不足之处就是数据集中并不自带有 DIC 和 SIC 的标签，而是通过人工打分方法标定，所以无法运用到实际医疗中，并且数据量经过筛选后数量较少，无法使用大模型进行训练；但是本次项目大幅提升了我们的代码能力，总结了很多的实验方法与思路，这些都将对我们之后做各种科研项目起到巨大的帮助作用。</a:t>
            </a:r>
            <a:endParaRPr lang="zh-CN" altLang="en-US" sz="200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66719" y="4669240"/>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sp>
        <p:nvSpPr>
          <p:cNvPr id="2" name="标题 1"/>
          <p:cNvSpPr txBox="1"/>
          <p:nvPr/>
        </p:nvSpPr>
        <p:spPr>
          <a:xfrm>
            <a:off x="0" y="207161"/>
            <a:ext cx="9144000" cy="46554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sym typeface="+mn-ea"/>
              </a:rPr>
              <a:t>资金使用情况</a:t>
            </a:r>
            <a:endParaRPr lang="zh-CN" altLang="en-US" sz="3200" dirty="0">
              <a:solidFill>
                <a:schemeClr val="bg1"/>
              </a:solidFill>
              <a:latin typeface="隶书" panose="02010509060101010101" pitchFamily="49" charset="-122"/>
              <a:ea typeface="隶书" panose="02010509060101010101" pitchFamily="49" charset="-122"/>
              <a:cs typeface="+mn-cs"/>
              <a:sym typeface="+mn-ea"/>
            </a:endParaRPr>
          </a:p>
        </p:txBody>
      </p:sp>
      <p:graphicFrame>
        <p:nvGraphicFramePr>
          <p:cNvPr id="14" name="表格 14"/>
          <p:cNvGraphicFramePr>
            <a:graphicFrameLocks noGrp="1"/>
          </p:cNvGraphicFramePr>
          <p:nvPr/>
        </p:nvGraphicFramePr>
        <p:xfrm>
          <a:off x="1910587" y="955920"/>
          <a:ext cx="5321935" cy="5597525"/>
        </p:xfrm>
        <a:graphic>
          <a:graphicData uri="http://schemas.openxmlformats.org/drawingml/2006/table">
            <a:tbl>
              <a:tblPr firstRow="1" bandRow="1">
                <a:tableStyleId>{7DF18680-E054-41AD-8BC1-D1AEF772440D}</a:tableStyleId>
              </a:tblPr>
              <a:tblGrid>
                <a:gridCol w="3748405"/>
                <a:gridCol w="1573530"/>
              </a:tblGrid>
              <a:tr h="404495">
                <a:tc>
                  <a:txBody>
                    <a:bodyPr/>
                    <a:p>
                      <a:pPr algn="ctr"/>
                      <a:r>
                        <a:rPr lang="zh-CN" altLang="en-US" sz="1800" dirty="0">
                          <a:latin typeface="+mn-ea"/>
                          <a:ea typeface="+mn-ea"/>
                        </a:rPr>
                        <a:t>批准经费</a:t>
                      </a:r>
                      <a:endParaRPr lang="zh-CN" altLang="en-US" sz="1800" dirty="0">
                        <a:latin typeface="+mn-ea"/>
                        <a:ea typeface="+mn-ea"/>
                      </a:endParaRPr>
                    </a:p>
                  </a:txBody>
                  <a:tcPr/>
                </a:tc>
                <a:tc>
                  <a:txBody>
                    <a:bodyPr/>
                    <a:p>
                      <a:pPr algn="ctr">
                        <a:buNone/>
                      </a:pPr>
                      <a:r>
                        <a:rPr lang="en-US" altLang="zh-CN" sz="1800" dirty="0">
                          <a:latin typeface="+mn-ea"/>
                          <a:ea typeface="+mn-ea"/>
                        </a:rPr>
                        <a:t>5000</a:t>
                      </a:r>
                      <a:endParaRPr lang="en-US" altLang="zh-CN" sz="1800" dirty="0">
                        <a:latin typeface="+mn-ea"/>
                        <a:ea typeface="+mn-ea"/>
                      </a:endParaRPr>
                    </a:p>
                  </a:txBody>
                  <a:tcPr/>
                </a:tc>
              </a:tr>
              <a:tr h="377190">
                <a:tc>
                  <a:txBody>
                    <a:bodyPr/>
                    <a:p>
                      <a:pPr algn="ctr">
                        <a:buNone/>
                      </a:pPr>
                      <a:r>
                        <a:rPr lang="zh-CN" altLang="en-US" sz="1800" dirty="0">
                          <a:latin typeface="+mn-ea"/>
                          <a:ea typeface="+mn-ea"/>
                        </a:rPr>
                        <a:t>已用金额</a:t>
                      </a:r>
                      <a:endParaRPr lang="zh-CN" altLang="en-US" sz="1800" dirty="0">
                        <a:latin typeface="+mn-ea"/>
                        <a:ea typeface="+mn-ea"/>
                      </a:endParaRPr>
                    </a:p>
                  </a:txBody>
                  <a:tcPr/>
                </a:tc>
                <a:tc>
                  <a:txBody>
                    <a:bodyPr/>
                    <a:p>
                      <a:pPr algn="ctr">
                        <a:buNone/>
                      </a:pPr>
                      <a:r>
                        <a:rPr lang="en-US" altLang="zh-CN" sz="1800" dirty="0">
                          <a:latin typeface="+mn-ea"/>
                          <a:ea typeface="+mn-ea"/>
                        </a:rPr>
                        <a:t>705.59</a:t>
                      </a:r>
                      <a:endParaRPr lang="en-US" altLang="zh-CN" sz="1800" dirty="0">
                        <a:latin typeface="+mn-ea"/>
                        <a:ea typeface="+mn-ea"/>
                      </a:endParaRPr>
                    </a:p>
                  </a:txBody>
                  <a:tcPr/>
                </a:tc>
              </a:tr>
              <a:tr h="361950">
                <a:tc>
                  <a:txBody>
                    <a:bodyPr/>
                    <a:p>
                      <a:pPr algn="ctr">
                        <a:buNone/>
                      </a:pPr>
                      <a:r>
                        <a:rPr lang="zh-CN" altLang="en-US" sz="1800" dirty="0">
                          <a:latin typeface="+mn-ea"/>
                          <a:ea typeface="+mn-ea"/>
                        </a:rPr>
                        <a:t>机器学习实战</a:t>
                      </a:r>
                      <a:endParaRPr lang="zh-CN" altLang="en-US" sz="1800" dirty="0">
                        <a:latin typeface="+mn-ea"/>
                        <a:ea typeface="+mn-ea"/>
                      </a:endParaRPr>
                    </a:p>
                  </a:txBody>
                  <a:tcPr/>
                </a:tc>
                <a:tc>
                  <a:txBody>
                    <a:bodyPr/>
                    <a:p>
                      <a:pPr algn="ctr">
                        <a:buNone/>
                      </a:pPr>
                      <a:r>
                        <a:rPr lang="en-US" altLang="zh-CN" sz="1800" dirty="0">
                          <a:latin typeface="+mn-ea"/>
                          <a:ea typeface="+mn-ea"/>
                        </a:rPr>
                        <a:t>74.5</a:t>
                      </a:r>
                      <a:endParaRPr lang="en-US" altLang="zh-CN" sz="1800" dirty="0">
                        <a:latin typeface="+mn-ea"/>
                        <a:ea typeface="+mn-ea"/>
                      </a:endParaRPr>
                    </a:p>
                  </a:txBody>
                  <a:tcPr/>
                </a:tc>
              </a:tr>
              <a:tr h="370840">
                <a:tc>
                  <a:txBody>
                    <a:bodyPr/>
                    <a:p>
                      <a:pPr algn="ctr">
                        <a:buNone/>
                      </a:pPr>
                      <a:r>
                        <a:rPr lang="zh-CN" altLang="en-US" sz="1800" dirty="0">
                          <a:latin typeface="+mn-ea"/>
                          <a:sym typeface="+mn-ea"/>
                        </a:rPr>
                        <a:t>机器学习实战</a:t>
                      </a:r>
                      <a:endParaRPr lang="en-US" altLang="zh-CN" sz="1800" dirty="0">
                        <a:latin typeface="+mn-ea"/>
                        <a:ea typeface="+mn-ea"/>
                      </a:endParaRPr>
                    </a:p>
                  </a:txBody>
                  <a:tcPr/>
                </a:tc>
                <a:tc>
                  <a:txBody>
                    <a:bodyPr/>
                    <a:p>
                      <a:pPr algn="ctr">
                        <a:buNone/>
                      </a:pPr>
                      <a:r>
                        <a:rPr lang="en-US" altLang="zh-CN" sz="1800" dirty="0">
                          <a:latin typeface="+mn-ea"/>
                          <a:ea typeface="+mn-ea"/>
                        </a:rPr>
                        <a:t>74.5</a:t>
                      </a:r>
                      <a:endParaRPr lang="en-US" altLang="zh-CN" sz="1800" dirty="0">
                        <a:latin typeface="+mn-ea"/>
                        <a:ea typeface="+mn-ea"/>
                      </a:endParaRPr>
                    </a:p>
                  </a:txBody>
                  <a:tcPr/>
                </a:tc>
              </a:tr>
              <a:tr h="370840">
                <a:tc>
                  <a:txBody>
                    <a:bodyPr/>
                    <a:p>
                      <a:pPr algn="ctr">
                        <a:buNone/>
                      </a:pPr>
                      <a:r>
                        <a:rPr lang="zh-CN" altLang="en-US" sz="1800" dirty="0">
                          <a:latin typeface="+mn-ea"/>
                          <a:sym typeface="+mn-ea"/>
                        </a:rPr>
                        <a:t>机器学习实战</a:t>
                      </a:r>
                      <a:endParaRPr lang="en-US" altLang="zh-CN" sz="1800" dirty="0">
                        <a:latin typeface="+mn-ea"/>
                        <a:ea typeface="+mn-ea"/>
                      </a:endParaRPr>
                    </a:p>
                  </a:txBody>
                  <a:tcPr/>
                </a:tc>
                <a:tc>
                  <a:txBody>
                    <a:bodyPr/>
                    <a:p>
                      <a:pPr algn="ctr">
                        <a:buNone/>
                      </a:pPr>
                      <a:r>
                        <a:rPr lang="en-US" altLang="zh-CN" sz="1800" dirty="0">
                          <a:latin typeface="+mn-ea"/>
                          <a:ea typeface="+mn-ea"/>
                        </a:rPr>
                        <a:t>64.57</a:t>
                      </a:r>
                      <a:endParaRPr lang="en-US" altLang="zh-CN" sz="1800" dirty="0">
                        <a:latin typeface="+mn-ea"/>
                        <a:ea typeface="+mn-ea"/>
                      </a:endParaRPr>
                    </a:p>
                  </a:txBody>
                  <a:tcPr/>
                </a:tc>
              </a:tr>
              <a:tr h="370840">
                <a:tc>
                  <a:txBody>
                    <a:bodyPr/>
                    <a:p>
                      <a:pPr algn="ctr">
                        <a:buNone/>
                      </a:pPr>
                      <a:r>
                        <a:rPr lang="zh-CN" altLang="en-US" sz="1800" dirty="0">
                          <a:latin typeface="+mn-ea"/>
                          <a:ea typeface="+mn-ea"/>
                        </a:rPr>
                        <a:t>机器学习</a:t>
                      </a:r>
                      <a:endParaRPr lang="zh-CN" altLang="en-US" sz="1800" dirty="0">
                        <a:latin typeface="+mn-ea"/>
                        <a:ea typeface="+mn-ea"/>
                      </a:endParaRPr>
                    </a:p>
                  </a:txBody>
                  <a:tcPr/>
                </a:tc>
                <a:tc>
                  <a:txBody>
                    <a:bodyPr/>
                    <a:p>
                      <a:pPr algn="ctr">
                        <a:buNone/>
                      </a:pPr>
                      <a:r>
                        <a:rPr lang="en-US" altLang="zh-CN" sz="1800" dirty="0">
                          <a:latin typeface="+mn-ea"/>
                          <a:ea typeface="+mn-ea"/>
                        </a:rPr>
                        <a:t>52.7</a:t>
                      </a:r>
                      <a:endParaRPr lang="en-US" altLang="zh-CN" sz="1800" dirty="0">
                        <a:latin typeface="+mn-ea"/>
                        <a:ea typeface="+mn-ea"/>
                      </a:endParaRPr>
                    </a:p>
                  </a:txBody>
                  <a:tcPr/>
                </a:tc>
              </a:tr>
              <a:tr h="370840">
                <a:tc>
                  <a:txBody>
                    <a:bodyPr/>
                    <a:p>
                      <a:pPr algn="ctr">
                        <a:buNone/>
                      </a:pPr>
                      <a:r>
                        <a:rPr lang="zh-CN" altLang="en-US" sz="1800" dirty="0">
                          <a:latin typeface="+mn-ea"/>
                          <a:ea typeface="+mn-ea"/>
                        </a:rPr>
                        <a:t>机器学习</a:t>
                      </a:r>
                      <a:endParaRPr lang="zh-CN" altLang="en-US" sz="1800" dirty="0">
                        <a:latin typeface="+mn-ea"/>
                        <a:ea typeface="+mn-ea"/>
                      </a:endParaRPr>
                    </a:p>
                  </a:txBody>
                  <a:tcPr/>
                </a:tc>
                <a:tc>
                  <a:txBody>
                    <a:bodyPr/>
                    <a:p>
                      <a:pPr algn="ctr">
                        <a:buNone/>
                      </a:pPr>
                      <a:r>
                        <a:rPr lang="en-US" altLang="zh-CN" sz="1800" dirty="0">
                          <a:latin typeface="+mn-ea"/>
                          <a:ea typeface="+mn-ea"/>
                        </a:rPr>
                        <a:t>55.23</a:t>
                      </a:r>
                      <a:endParaRPr lang="en-US" altLang="zh-CN" sz="1800" dirty="0">
                        <a:latin typeface="+mn-ea"/>
                        <a:ea typeface="+mn-ea"/>
                      </a:endParaRPr>
                    </a:p>
                  </a:txBody>
                  <a:tcPr/>
                </a:tc>
              </a:tr>
              <a:tr h="370840">
                <a:tc>
                  <a:txBody>
                    <a:bodyPr/>
                    <a:p>
                      <a:pPr algn="ctr">
                        <a:buNone/>
                      </a:pPr>
                      <a:r>
                        <a:rPr lang="zh-CN" altLang="en-US" sz="1800" dirty="0">
                          <a:latin typeface="+mn-ea"/>
                          <a:ea typeface="+mn-ea"/>
                        </a:rPr>
                        <a:t>强化学习</a:t>
                      </a:r>
                      <a:endParaRPr lang="zh-CN" altLang="en-US" sz="1800" dirty="0">
                        <a:latin typeface="+mn-ea"/>
                        <a:ea typeface="+mn-ea"/>
                      </a:endParaRPr>
                    </a:p>
                  </a:txBody>
                  <a:tcPr/>
                </a:tc>
                <a:tc>
                  <a:txBody>
                    <a:bodyPr/>
                    <a:p>
                      <a:pPr algn="ctr">
                        <a:buNone/>
                      </a:pPr>
                      <a:r>
                        <a:rPr lang="en-US" altLang="zh-CN" sz="1800" dirty="0">
                          <a:latin typeface="+mn-ea"/>
                          <a:ea typeface="+mn-ea"/>
                        </a:rPr>
                        <a:t>83.98</a:t>
                      </a:r>
                      <a:endParaRPr lang="en-US" altLang="zh-CN" sz="1800" dirty="0">
                        <a:latin typeface="+mn-ea"/>
                        <a:ea typeface="+mn-ea"/>
                      </a:endParaRPr>
                    </a:p>
                  </a:txBody>
                  <a:tcPr/>
                </a:tc>
              </a:tr>
              <a:tr h="370840">
                <a:tc>
                  <a:txBody>
                    <a:bodyPr/>
                    <a:p>
                      <a:pPr algn="ctr">
                        <a:buNone/>
                      </a:pPr>
                      <a:r>
                        <a:rPr lang="zh-CN" altLang="en-US" sz="1800" dirty="0">
                          <a:latin typeface="+mn-ea"/>
                          <a:ea typeface="+mn-ea"/>
                        </a:rPr>
                        <a:t>深度强化学习</a:t>
                      </a:r>
                      <a:endParaRPr lang="zh-CN" altLang="en-US" sz="1800" dirty="0">
                        <a:latin typeface="+mn-ea"/>
                        <a:ea typeface="+mn-ea"/>
                      </a:endParaRPr>
                    </a:p>
                  </a:txBody>
                  <a:tcPr/>
                </a:tc>
                <a:tc>
                  <a:txBody>
                    <a:bodyPr/>
                    <a:p>
                      <a:pPr algn="ctr">
                        <a:buNone/>
                      </a:pPr>
                      <a:r>
                        <a:rPr lang="en-US" altLang="zh-CN" sz="1800" dirty="0">
                          <a:latin typeface="+mn-ea"/>
                          <a:ea typeface="+mn-ea"/>
                        </a:rPr>
                        <a:t>83.98</a:t>
                      </a:r>
                      <a:endParaRPr lang="en-US" altLang="zh-CN" sz="1800" dirty="0">
                        <a:latin typeface="+mn-ea"/>
                        <a:ea typeface="+mn-ea"/>
                      </a:endParaRPr>
                    </a:p>
                  </a:txBody>
                  <a:tcPr/>
                </a:tc>
              </a:tr>
              <a:tr h="370840">
                <a:tc>
                  <a:txBody>
                    <a:bodyPr/>
                    <a:p>
                      <a:pPr algn="ctr">
                        <a:buNone/>
                      </a:pPr>
                      <a:r>
                        <a:rPr lang="zh-CN" altLang="en-US" sz="1800" dirty="0">
                          <a:latin typeface="+mn-ea"/>
                          <a:ea typeface="+mn-ea"/>
                        </a:rPr>
                        <a:t>数据分析方法</a:t>
                      </a:r>
                      <a:endParaRPr lang="zh-CN" altLang="en-US" sz="1800" dirty="0">
                        <a:latin typeface="+mn-ea"/>
                        <a:ea typeface="+mn-ea"/>
                      </a:endParaRPr>
                    </a:p>
                  </a:txBody>
                  <a:tcPr/>
                </a:tc>
                <a:tc>
                  <a:txBody>
                    <a:bodyPr/>
                    <a:p>
                      <a:pPr algn="ctr">
                        <a:buNone/>
                      </a:pPr>
                      <a:r>
                        <a:rPr lang="en-US" altLang="zh-CN" sz="1800" dirty="0">
                          <a:latin typeface="+mn-ea"/>
                          <a:ea typeface="+mn-ea"/>
                        </a:rPr>
                        <a:t>36.59</a:t>
                      </a:r>
                      <a:endParaRPr lang="en-US" altLang="zh-CN" sz="1800" dirty="0">
                        <a:latin typeface="+mn-ea"/>
                        <a:ea typeface="+mn-ea"/>
                      </a:endParaRPr>
                    </a:p>
                  </a:txBody>
                  <a:tcPr/>
                </a:tc>
              </a:tr>
              <a:tr h="370840">
                <a:tc>
                  <a:txBody>
                    <a:bodyPr/>
                    <a:p>
                      <a:pPr algn="ctr">
                        <a:buNone/>
                      </a:pPr>
                      <a:r>
                        <a:rPr lang="zh-CN" altLang="en-US" sz="1800" dirty="0">
                          <a:latin typeface="+mn-ea"/>
                          <a:ea typeface="+mn-ea"/>
                        </a:rPr>
                        <a:t>数据分析方法</a:t>
                      </a:r>
                      <a:endParaRPr lang="zh-CN" altLang="en-US" sz="1800" dirty="0">
                        <a:latin typeface="+mn-ea"/>
                        <a:ea typeface="+mn-ea"/>
                      </a:endParaRPr>
                    </a:p>
                  </a:txBody>
                  <a:tcPr/>
                </a:tc>
                <a:tc>
                  <a:txBody>
                    <a:bodyPr/>
                    <a:p>
                      <a:pPr algn="ctr">
                        <a:buNone/>
                      </a:pPr>
                      <a:r>
                        <a:rPr lang="en-US" altLang="zh-CN" sz="1800" dirty="0">
                          <a:latin typeface="+mn-ea"/>
                          <a:ea typeface="+mn-ea"/>
                        </a:rPr>
                        <a:t>36.6</a:t>
                      </a:r>
                      <a:endParaRPr lang="en-US" altLang="zh-CN" sz="1800" dirty="0">
                        <a:latin typeface="+mn-ea"/>
                        <a:ea typeface="+mn-ea"/>
                      </a:endParaRPr>
                    </a:p>
                  </a:txBody>
                  <a:tcPr/>
                </a:tc>
              </a:tr>
              <a:tr h="370840">
                <a:tc>
                  <a:txBody>
                    <a:bodyPr/>
                    <a:p>
                      <a:pPr algn="ctr">
                        <a:buNone/>
                      </a:pPr>
                      <a:r>
                        <a:rPr lang="zh-CN" altLang="en-US" sz="1800" dirty="0">
                          <a:latin typeface="+mn-ea"/>
                          <a:ea typeface="+mn-ea"/>
                        </a:rPr>
                        <a:t>深度学习</a:t>
                      </a:r>
                      <a:endParaRPr lang="zh-CN" altLang="en-US" sz="1800" dirty="0">
                        <a:latin typeface="+mn-ea"/>
                        <a:ea typeface="+mn-ea"/>
                      </a:endParaRPr>
                    </a:p>
                  </a:txBody>
                  <a:tcPr/>
                </a:tc>
                <a:tc>
                  <a:txBody>
                    <a:bodyPr/>
                    <a:p>
                      <a:pPr algn="ctr">
                        <a:buNone/>
                      </a:pPr>
                      <a:r>
                        <a:rPr lang="en-US" altLang="zh-CN" sz="1800" dirty="0">
                          <a:latin typeface="+mn-ea"/>
                          <a:ea typeface="+mn-ea"/>
                        </a:rPr>
                        <a:t>71.94</a:t>
                      </a:r>
                      <a:endParaRPr lang="en-US" altLang="zh-CN" sz="1800" dirty="0">
                        <a:latin typeface="+mn-ea"/>
                        <a:ea typeface="+mn-ea"/>
                      </a:endParaRPr>
                    </a:p>
                  </a:txBody>
                  <a:tcPr/>
                </a:tc>
              </a:tr>
              <a:tr h="370840">
                <a:tc>
                  <a:txBody>
                    <a:bodyPr/>
                    <a:p>
                      <a:pPr algn="ctr">
                        <a:buNone/>
                      </a:pPr>
                      <a:r>
                        <a:rPr lang="en-US" altLang="zh-CN" sz="1800" dirty="0">
                          <a:latin typeface="+mn-ea"/>
                          <a:ea typeface="+mn-ea"/>
                        </a:rPr>
                        <a:t>Python</a:t>
                      </a:r>
                      <a:r>
                        <a:rPr lang="zh-CN" altLang="en-US" sz="1800" dirty="0">
                          <a:latin typeface="+mn-ea"/>
                          <a:ea typeface="+mn-ea"/>
                        </a:rPr>
                        <a:t>编程</a:t>
                      </a:r>
                      <a:r>
                        <a:rPr lang="en-US" altLang="zh-CN" sz="1800" dirty="0">
                          <a:latin typeface="+mn-ea"/>
                          <a:ea typeface="+mn-ea"/>
                        </a:rPr>
                        <a:t> </a:t>
                      </a:r>
                      <a:r>
                        <a:rPr lang="zh-CN" altLang="en-US" sz="1800" dirty="0">
                          <a:latin typeface="+mn-ea"/>
                          <a:ea typeface="+mn-ea"/>
                        </a:rPr>
                        <a:t>从入门到实践（第</a:t>
                      </a:r>
                      <a:r>
                        <a:rPr lang="en-US" altLang="zh-CN" sz="1800" dirty="0">
                          <a:latin typeface="+mn-ea"/>
                          <a:ea typeface="+mn-ea"/>
                        </a:rPr>
                        <a:t>2</a:t>
                      </a:r>
                      <a:r>
                        <a:rPr lang="zh-CN" altLang="en-US" sz="1800" dirty="0">
                          <a:latin typeface="+mn-ea"/>
                          <a:ea typeface="+mn-ea"/>
                        </a:rPr>
                        <a:t>版）</a:t>
                      </a:r>
                      <a:endParaRPr lang="en-US" altLang="zh-CN" sz="1800" dirty="0">
                        <a:latin typeface="+mn-ea"/>
                        <a:ea typeface="+mn-ea"/>
                      </a:endParaRPr>
                    </a:p>
                  </a:txBody>
                  <a:tcPr/>
                </a:tc>
                <a:tc>
                  <a:txBody>
                    <a:bodyPr/>
                    <a:p>
                      <a:pPr algn="ctr">
                        <a:buNone/>
                      </a:pPr>
                      <a:r>
                        <a:rPr lang="en-US" altLang="zh-CN" sz="1800" dirty="0">
                          <a:latin typeface="+mn-ea"/>
                          <a:ea typeface="+mn-ea"/>
                        </a:rPr>
                        <a:t>46.81</a:t>
                      </a:r>
                      <a:endParaRPr lang="en-US" altLang="zh-CN" sz="1800" dirty="0">
                        <a:latin typeface="+mn-ea"/>
                        <a:ea typeface="+mn-ea"/>
                      </a:endParaRPr>
                    </a:p>
                  </a:txBody>
                  <a:tcPr/>
                </a:tc>
              </a:tr>
              <a:tr h="370840">
                <a:tc>
                  <a:txBody>
                    <a:bodyPr/>
                    <a:p>
                      <a:pPr algn="ctr">
                        <a:buNone/>
                      </a:pPr>
                      <a:r>
                        <a:rPr lang="zh-CN" altLang="en-US" sz="1800" dirty="0">
                          <a:latin typeface="+mn-ea"/>
                          <a:ea typeface="+mn-ea"/>
                        </a:rPr>
                        <a:t>机器学习公式详解</a:t>
                      </a:r>
                      <a:endParaRPr lang="zh-CN" altLang="en-US" sz="1800" dirty="0">
                        <a:latin typeface="+mn-ea"/>
                        <a:ea typeface="+mn-ea"/>
                      </a:endParaRPr>
                    </a:p>
                  </a:txBody>
                  <a:tcPr/>
                </a:tc>
                <a:tc>
                  <a:txBody>
                    <a:bodyPr/>
                    <a:p>
                      <a:pPr algn="ctr">
                        <a:buNone/>
                      </a:pPr>
                      <a:r>
                        <a:rPr lang="en-US" altLang="zh-CN" sz="1800" dirty="0">
                          <a:latin typeface="+mn-ea"/>
                          <a:ea typeface="+mn-ea"/>
                        </a:rPr>
                        <a:t>24.19</a:t>
                      </a:r>
                      <a:endParaRPr lang="en-US" altLang="zh-CN" sz="1800" dirty="0">
                        <a:latin typeface="+mn-ea"/>
                        <a:ea typeface="+mn-ea"/>
                      </a:endParaRPr>
                    </a:p>
                  </a:txBody>
                  <a:tcPr/>
                </a:tc>
              </a:tr>
            </a:tbl>
          </a:graphicData>
        </a:graphic>
      </p:graphicFrame>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6211474" y="4660985"/>
            <a:ext cx="1002197" cy="861774"/>
          </a:xfrm>
          <a:prstGeom prst="rect">
            <a:avLst/>
          </a:prstGeom>
        </p:spPr>
        <p:txBody>
          <a:bodyPr wrap="none">
            <a:spAutoFit/>
            <a:scene3d>
              <a:camera prst="isometricOffAxis2Left"/>
              <a:lightRig rig="threePt" dir="t"/>
            </a:scene3d>
          </a:bodyPr>
          <a:lstStyle/>
          <a:p>
            <a:r>
              <a:rPr lang="en-US" altLang="zh-CN" sz="5000" b="1" dirty="0" smtClean="0">
                <a:solidFill>
                  <a:schemeClr val="bg1"/>
                </a:solidFill>
                <a:latin typeface="Tahoma" panose="020B0604030504040204" pitchFamily="34" charset="0"/>
                <a:ea typeface="Tahoma" panose="020B0604030504040204" pitchFamily="34" charset="0"/>
                <a:cs typeface="Tahoma" panose="020B0604030504040204" pitchFamily="34" charset="0"/>
              </a:rPr>
              <a:t>03</a:t>
            </a:r>
            <a:endParaRPr lang="zh-CN" altLang="en-US" sz="5000" b="1" dirty="0">
              <a:solidFill>
                <a:schemeClr val="bg1"/>
              </a:solidFill>
              <a:latin typeface="Tahoma" panose="020B0604030504040204" pitchFamily="34" charset="0"/>
              <a:cs typeface="Tahoma" panose="020B0604030504040204" pitchFamily="34" charset="0"/>
            </a:endParaRPr>
          </a:p>
        </p:txBody>
      </p:sp>
      <p:pic>
        <p:nvPicPr>
          <p:cNvPr id="4" name="图片 3" descr="海报"/>
          <p:cNvPicPr>
            <a:picLocks noChangeAspect="1"/>
          </p:cNvPicPr>
          <p:nvPr/>
        </p:nvPicPr>
        <p:blipFill>
          <a:blip r:embed="rId1"/>
          <a:stretch>
            <a:fillRect/>
          </a:stretch>
        </p:blipFill>
        <p:spPr>
          <a:xfrm>
            <a:off x="2231390" y="5080"/>
            <a:ext cx="4843780" cy="685292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内容占位符 2"/>
          <p:cNvSpPr>
            <a:spLocks noGrp="1"/>
          </p:cNvSpPr>
          <p:nvPr>
            <p:ph idx="4294967295"/>
          </p:nvPr>
        </p:nvSpPr>
        <p:spPr>
          <a:xfrm>
            <a:off x="894478" y="1501151"/>
            <a:ext cx="7968951" cy="1155920"/>
          </a:xfrm>
          <a:prstGeom prst="rect">
            <a:avLst/>
          </a:prstGeom>
        </p:spPr>
        <p:txBody>
          <a:bodyPr/>
          <a:lstStyle/>
          <a:p>
            <a:pPr marL="0" indent="0">
              <a:lnSpc>
                <a:spcPct val="150000"/>
              </a:lnSpc>
              <a:spcBef>
                <a:spcPts val="0"/>
              </a:spcBef>
              <a:buNone/>
              <a:defRPr/>
            </a:pPr>
            <a:r>
              <a:rPr lang="zh-CN" altLang="en-US" sz="1600" dirty="0"/>
              <a:t>医疗重症监护数据是一个没有显著规律的动态系统</a:t>
            </a:r>
            <a:r>
              <a:rPr lang="en-US" altLang="zh-CN" sz="1600" dirty="0"/>
              <a:t>, </a:t>
            </a:r>
            <a:r>
              <a:rPr lang="zh-CN" altLang="en-US" sz="1600" dirty="0"/>
              <a:t>数据随时间波动复杂变化。 现有多种深度学习方法被用于时间序列数据分析，例如循环神经网络和长短时记忆网络等</a:t>
            </a:r>
            <a:r>
              <a:rPr lang="en-US" altLang="zh-CN" sz="1600" dirty="0"/>
              <a:t>, </a:t>
            </a:r>
            <a:r>
              <a:rPr lang="zh-CN" altLang="en-US" sz="1600" dirty="0"/>
              <a:t>但它们是为规则数据设计的，用来处理不规则的医疗时间序列数据可能导致不理想的结果。</a:t>
            </a:r>
            <a:endParaRPr lang="en-US" altLang="zh-CN" sz="3600" dirty="0">
              <a:ea typeface="宋体" panose="02010600030101010101" pitchFamily="2" charset="-122"/>
            </a:endParaRPr>
          </a:p>
        </p:txBody>
      </p:sp>
      <p:sp>
        <p:nvSpPr>
          <p:cNvPr id="15" name="矩形 14"/>
          <p:cNvSpPr/>
          <p:nvPr/>
        </p:nvSpPr>
        <p:spPr>
          <a:xfrm>
            <a:off x="850925" y="2850706"/>
            <a:ext cx="6937047" cy="1156855"/>
          </a:xfrm>
          <a:prstGeom prst="rect">
            <a:avLst/>
          </a:prstGeom>
        </p:spPr>
        <p:txBody>
          <a:bodyPr wrap="square">
            <a:spAutoFit/>
          </a:bodyPr>
          <a:lstStyle/>
          <a:p>
            <a:pPr>
              <a:lnSpc>
                <a:spcPct val="150000"/>
              </a:lnSpc>
              <a:defRPr/>
            </a:pPr>
            <a:r>
              <a:rPr lang="zh-CN" altLang="en-US" sz="1600" dirty="0"/>
              <a:t>机器学习等人工智能方法在医疗领域已经取得了显著的成就，然而模型的 “黑箱”模式限制了模型的临床实际部署应用，因为临床医生不太可能采 用他们无法理解的系统。 </a:t>
            </a:r>
            <a:endParaRPr lang="en-US" altLang="zh-CN" sz="2000" b="1" dirty="0">
              <a:solidFill>
                <a:srgbClr val="D54A47"/>
              </a:solidFill>
            </a:endParaRPr>
          </a:p>
        </p:txBody>
      </p:sp>
      <p:sp>
        <p:nvSpPr>
          <p:cNvPr id="26" name="矩形 25"/>
          <p:cNvSpPr/>
          <p:nvPr/>
        </p:nvSpPr>
        <p:spPr>
          <a:xfrm>
            <a:off x="729564" y="867968"/>
            <a:ext cx="7366119" cy="523220"/>
          </a:xfrm>
          <a:prstGeom prst="rect">
            <a:avLst/>
          </a:prstGeom>
        </p:spPr>
        <p:txBody>
          <a:bodyPr wrap="none">
            <a:spAutoFit/>
          </a:bodyPr>
          <a:lstStyle/>
          <a:p>
            <a:pPr>
              <a:defRPr/>
            </a:pPr>
            <a:r>
              <a:rPr lang="zh-CN" altLang="en-US" sz="2800" dirty="0">
                <a:solidFill>
                  <a:srgbClr val="FF0000"/>
                </a:solidFill>
              </a:rPr>
              <a:t>项目背景：机器学习模型性能低，可解释性差</a:t>
            </a:r>
            <a:endParaRPr lang="zh-CN" altLang="en-US" sz="2400" b="1" dirty="0">
              <a:solidFill>
                <a:srgbClr val="FF0000"/>
              </a:solidFill>
              <a:latin typeface="+mn-ea"/>
            </a:endParaRPr>
          </a:p>
        </p:txBody>
      </p:sp>
      <p:sp>
        <p:nvSpPr>
          <p:cNvPr id="31" name="矩形 30"/>
          <p:cNvSpPr/>
          <p:nvPr/>
        </p:nvSpPr>
        <p:spPr>
          <a:xfrm>
            <a:off x="180821" y="1493745"/>
            <a:ext cx="669877" cy="116205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72" name="矩形 3071"/>
          <p:cNvSpPr/>
          <p:nvPr/>
        </p:nvSpPr>
        <p:spPr>
          <a:xfrm>
            <a:off x="246006" y="1696314"/>
            <a:ext cx="669876" cy="646331"/>
          </a:xfrm>
          <a:prstGeom prst="rect">
            <a:avLst/>
          </a:prstGeom>
        </p:spPr>
        <p:txBody>
          <a:bodyPr wrap="square">
            <a:spAutoFit/>
          </a:bodyPr>
          <a:lstStyle/>
          <a:p>
            <a:r>
              <a:rPr lang="en-US" altLang="zh-CN" sz="3600" b="1" dirty="0">
                <a:solidFill>
                  <a:srgbClr val="5482A3"/>
                </a:solidFill>
                <a:latin typeface="Rockwell Extra Bold" panose="02060903040505020403" pitchFamily="18" charset="0"/>
                <a:ea typeface="幼圆" panose="02010509060101010101" pitchFamily="49" charset="-122"/>
              </a:rPr>
              <a:t>1</a:t>
            </a:r>
            <a:endParaRPr lang="zh-CN" altLang="en-US" sz="4800" b="1" dirty="0">
              <a:solidFill>
                <a:srgbClr val="5482A3"/>
              </a:solidFill>
              <a:latin typeface="Rockwell Extra Bold" panose="02060903040505020403" pitchFamily="18" charset="0"/>
              <a:ea typeface="幼圆" panose="02010509060101010101" pitchFamily="49" charset="-122"/>
            </a:endParaRPr>
          </a:p>
        </p:txBody>
      </p:sp>
      <p:sp>
        <p:nvSpPr>
          <p:cNvPr id="34" name="矩形 33"/>
          <p:cNvSpPr/>
          <p:nvPr/>
        </p:nvSpPr>
        <p:spPr>
          <a:xfrm>
            <a:off x="152933" y="2847973"/>
            <a:ext cx="653426" cy="1151661"/>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矩形 34"/>
          <p:cNvSpPr/>
          <p:nvPr/>
        </p:nvSpPr>
        <p:spPr>
          <a:xfrm>
            <a:off x="229461" y="3086408"/>
            <a:ext cx="502061" cy="646331"/>
          </a:xfrm>
          <a:prstGeom prst="rect">
            <a:avLst/>
          </a:prstGeom>
        </p:spPr>
        <p:txBody>
          <a:bodyPr wrap="none">
            <a:spAutoFit/>
          </a:bodyPr>
          <a:lstStyle/>
          <a:p>
            <a:r>
              <a:rPr lang="en-US" altLang="zh-CN" sz="3600" b="1" dirty="0">
                <a:solidFill>
                  <a:srgbClr val="5482A3"/>
                </a:solidFill>
                <a:latin typeface="Rockwell Extra Bold" panose="02060903040505020403" pitchFamily="18" charset="0"/>
                <a:ea typeface="幼圆" panose="02010509060101010101" pitchFamily="49" charset="-122"/>
              </a:rPr>
              <a:t>2</a:t>
            </a:r>
            <a:endParaRPr lang="zh-CN" altLang="en-US" sz="3600" b="1" dirty="0">
              <a:solidFill>
                <a:srgbClr val="5482A3"/>
              </a:solidFill>
              <a:latin typeface="Rockwell Extra Bold" panose="02060903040505020403" pitchFamily="18" charset="0"/>
              <a:ea typeface="幼圆" panose="02010509060101010101" pitchFamily="49" charset="-122"/>
            </a:endParaRPr>
          </a:p>
        </p:txBody>
      </p:sp>
      <p:sp>
        <p:nvSpPr>
          <p:cNvPr id="38" name="标题 1"/>
          <p:cNvSpPr txBox="1"/>
          <p:nvPr/>
        </p:nvSpPr>
        <p:spPr>
          <a:xfrm>
            <a:off x="0" y="197440"/>
            <a:ext cx="9143999"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项目背景</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39" name="直接连接符 38"/>
          <p:cNvCxnSpPr>
            <a:endCxn id="38" idx="1"/>
          </p:cNvCxnSpPr>
          <p:nvPr/>
        </p:nvCxnSpPr>
        <p:spPr>
          <a:xfrm flipH="1">
            <a:off x="0" y="444137"/>
            <a:ext cx="2"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38" idx="3"/>
          </p:cNvCxnSpPr>
          <p:nvPr/>
        </p:nvCxnSpPr>
        <p:spPr>
          <a:xfrm>
            <a:off x="9143999" y="444137"/>
            <a:ext cx="1"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905129" y="4235486"/>
            <a:ext cx="2931147" cy="1895519"/>
          </a:xfrm>
          <a:prstGeom prst="rect">
            <a:avLst/>
          </a:prstGeom>
        </p:spPr>
        <p:txBody>
          <a:bodyPr wrap="square">
            <a:spAutoFit/>
          </a:bodyPr>
          <a:lstStyle/>
          <a:p>
            <a:pPr>
              <a:lnSpc>
                <a:spcPct val="150000"/>
              </a:lnSpc>
              <a:defRPr/>
            </a:pPr>
            <a:r>
              <a:rPr lang="zh-CN" altLang="en-US" sz="1600" dirty="0"/>
              <a:t>当医生之间或医生与模型决策结果不一致时，模型提供可解释的诊断预测依据显得尤为重要，可以提高模型可信度，侧面帮助医生进行诊断。</a:t>
            </a:r>
            <a:endParaRPr lang="zh-CN" altLang="en-US" sz="2000" b="1" dirty="0">
              <a:solidFill>
                <a:srgbClr val="D54A47"/>
              </a:solidFill>
              <a:latin typeface="+mn-ea"/>
            </a:endParaRPr>
          </a:p>
        </p:txBody>
      </p:sp>
      <p:sp>
        <p:nvSpPr>
          <p:cNvPr id="14" name="矩形 13"/>
          <p:cNvSpPr/>
          <p:nvPr/>
        </p:nvSpPr>
        <p:spPr>
          <a:xfrm>
            <a:off x="117574" y="4235486"/>
            <a:ext cx="702904" cy="116205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29461" y="4515355"/>
            <a:ext cx="502061" cy="646331"/>
          </a:xfrm>
          <a:prstGeom prst="rect">
            <a:avLst/>
          </a:prstGeom>
        </p:spPr>
        <p:txBody>
          <a:bodyPr wrap="none">
            <a:spAutoFit/>
          </a:bodyPr>
          <a:lstStyle/>
          <a:p>
            <a:r>
              <a:rPr lang="en-US" altLang="zh-CN" sz="3600" b="1" dirty="0">
                <a:solidFill>
                  <a:srgbClr val="5482A3"/>
                </a:solidFill>
                <a:latin typeface="Rockwell Extra Bold" panose="02060903040505020403" pitchFamily="18" charset="0"/>
                <a:ea typeface="幼圆" panose="02010509060101010101" pitchFamily="49" charset="-122"/>
              </a:rPr>
              <a:t>3</a:t>
            </a:r>
            <a:endParaRPr lang="zh-CN" altLang="en-US" sz="3600" b="1" dirty="0">
              <a:solidFill>
                <a:srgbClr val="5482A3"/>
              </a:solidFill>
              <a:latin typeface="Rockwell Extra Bold" panose="02060903040505020403" pitchFamily="18" charset="0"/>
              <a:ea typeface="幼圆" panose="02010509060101010101" pitchFamily="49" charset="-122"/>
            </a:endParaRPr>
          </a:p>
        </p:txBody>
      </p:sp>
      <p:pic>
        <p:nvPicPr>
          <p:cNvPr id="3" name="图片 2"/>
          <p:cNvPicPr>
            <a:picLocks noChangeAspect="1"/>
          </p:cNvPicPr>
          <p:nvPr/>
        </p:nvPicPr>
        <p:blipFill>
          <a:blip r:embed="rId1"/>
          <a:stretch>
            <a:fillRect/>
          </a:stretch>
        </p:blipFill>
        <p:spPr>
          <a:xfrm>
            <a:off x="4179842" y="4122372"/>
            <a:ext cx="4486510" cy="200863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内容占位符 2"/>
          <p:cNvSpPr>
            <a:spLocks noGrp="1"/>
          </p:cNvSpPr>
          <p:nvPr>
            <p:ph idx="4294967295"/>
          </p:nvPr>
        </p:nvSpPr>
        <p:spPr>
          <a:xfrm>
            <a:off x="953319" y="3160617"/>
            <a:ext cx="7065889" cy="1155920"/>
          </a:xfrm>
          <a:prstGeom prst="rect">
            <a:avLst/>
          </a:prstGeom>
        </p:spPr>
        <p:txBody>
          <a:bodyPr/>
          <a:lstStyle/>
          <a:p>
            <a:pPr marL="0" indent="0">
              <a:lnSpc>
                <a:spcPct val="150000"/>
              </a:lnSpc>
              <a:spcBef>
                <a:spcPts val="0"/>
              </a:spcBef>
              <a:buNone/>
              <a:defRPr/>
            </a:pPr>
            <a:r>
              <a:rPr lang="zh-CN" altLang="en-US" sz="1600" dirty="0"/>
              <a:t>多项研究表明基于机器学习的算法模型在预测脓毒症显著优于现有的各类评分系统和人类专家诊断，表明研究预警模型是有意义的。 </a:t>
            </a:r>
            <a:endParaRPr lang="en-US" altLang="zh-CN" sz="3600" dirty="0">
              <a:ea typeface="宋体" panose="02010600030101010101" pitchFamily="2" charset="-122"/>
            </a:endParaRPr>
          </a:p>
        </p:txBody>
      </p:sp>
      <p:sp>
        <p:nvSpPr>
          <p:cNvPr id="15" name="矩形 14"/>
          <p:cNvSpPr/>
          <p:nvPr/>
        </p:nvSpPr>
        <p:spPr>
          <a:xfrm>
            <a:off x="944058" y="1318102"/>
            <a:ext cx="7084412" cy="1526187"/>
          </a:xfrm>
          <a:prstGeom prst="rect">
            <a:avLst/>
          </a:prstGeom>
        </p:spPr>
        <p:txBody>
          <a:bodyPr wrap="square">
            <a:spAutoFit/>
          </a:bodyPr>
          <a:lstStyle/>
          <a:p>
            <a:pPr>
              <a:lnSpc>
                <a:spcPct val="150000"/>
              </a:lnSpc>
              <a:defRPr/>
            </a:pPr>
            <a:r>
              <a:rPr lang="zh-CN" altLang="en-US" sz="1600" dirty="0"/>
              <a:t>本项目拟通过研究适用于稀疏不规则时序数据的处理算法模型、融合相关特征提取模型、构建可解释的实时脓毒症动态预警监测系统，以早期发现脓毒症，提高脓毒症预警模型的效能、可信度和可解释性，促进模型进入临床常规工作流程，使患者受益。 </a:t>
            </a:r>
            <a:endParaRPr lang="en-US" altLang="zh-CN" sz="2000" b="1" dirty="0">
              <a:solidFill>
                <a:srgbClr val="D54A47"/>
              </a:solidFill>
            </a:endParaRPr>
          </a:p>
        </p:txBody>
      </p:sp>
      <p:sp>
        <p:nvSpPr>
          <p:cNvPr id="26" name="矩形 25"/>
          <p:cNvSpPr/>
          <p:nvPr/>
        </p:nvSpPr>
        <p:spPr>
          <a:xfrm>
            <a:off x="729564" y="867968"/>
            <a:ext cx="7366119" cy="523220"/>
          </a:xfrm>
          <a:prstGeom prst="rect">
            <a:avLst/>
          </a:prstGeom>
        </p:spPr>
        <p:txBody>
          <a:bodyPr wrap="none">
            <a:spAutoFit/>
          </a:bodyPr>
          <a:lstStyle/>
          <a:p>
            <a:pPr>
              <a:defRPr/>
            </a:pPr>
            <a:r>
              <a:rPr lang="zh-CN" altLang="en-US" sz="2800" dirty="0">
                <a:solidFill>
                  <a:srgbClr val="FF0000"/>
                </a:solidFill>
              </a:rPr>
              <a:t>研究目标：建立基于时间序列的实时预警模型</a:t>
            </a:r>
            <a:endParaRPr lang="zh-CN" altLang="en-US" sz="2400" b="1" dirty="0">
              <a:solidFill>
                <a:srgbClr val="FF0000"/>
              </a:solidFill>
              <a:latin typeface="+mn-ea"/>
            </a:endParaRPr>
          </a:p>
        </p:txBody>
      </p:sp>
      <p:sp>
        <p:nvSpPr>
          <p:cNvPr id="31" name="矩形 30"/>
          <p:cNvSpPr/>
          <p:nvPr/>
        </p:nvSpPr>
        <p:spPr>
          <a:xfrm>
            <a:off x="188499" y="1355392"/>
            <a:ext cx="669877" cy="116205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72" name="矩形 3071"/>
          <p:cNvSpPr/>
          <p:nvPr/>
        </p:nvSpPr>
        <p:spPr>
          <a:xfrm>
            <a:off x="294296" y="1631149"/>
            <a:ext cx="502061" cy="646331"/>
          </a:xfrm>
          <a:prstGeom prst="rect">
            <a:avLst/>
          </a:prstGeom>
        </p:spPr>
        <p:txBody>
          <a:bodyPr wrap="none">
            <a:spAutoFit/>
          </a:bodyPr>
          <a:lstStyle/>
          <a:p>
            <a:r>
              <a:rPr lang="en-US" altLang="zh-CN" sz="3600" b="1" dirty="0">
                <a:solidFill>
                  <a:srgbClr val="5482A3"/>
                </a:solidFill>
                <a:latin typeface="Rockwell Extra Bold" panose="02060903040505020403" pitchFamily="18" charset="0"/>
                <a:ea typeface="幼圆" panose="02010509060101010101" pitchFamily="49" charset="-122"/>
              </a:rPr>
              <a:t>1</a:t>
            </a:r>
            <a:endParaRPr lang="zh-CN" altLang="en-US" sz="3600" b="1" dirty="0">
              <a:solidFill>
                <a:srgbClr val="5482A3"/>
              </a:solidFill>
              <a:latin typeface="Rockwell Extra Bold" panose="02060903040505020403" pitchFamily="18" charset="0"/>
              <a:ea typeface="幼圆" panose="02010509060101010101" pitchFamily="49" charset="-122"/>
            </a:endParaRPr>
          </a:p>
        </p:txBody>
      </p:sp>
      <p:sp>
        <p:nvSpPr>
          <p:cNvPr id="34" name="矩形 33"/>
          <p:cNvSpPr/>
          <p:nvPr/>
        </p:nvSpPr>
        <p:spPr>
          <a:xfrm>
            <a:off x="160612" y="2907297"/>
            <a:ext cx="725650" cy="116205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矩形 34"/>
          <p:cNvSpPr/>
          <p:nvPr/>
        </p:nvSpPr>
        <p:spPr>
          <a:xfrm>
            <a:off x="272406" y="3160617"/>
            <a:ext cx="502061" cy="646331"/>
          </a:xfrm>
          <a:prstGeom prst="rect">
            <a:avLst/>
          </a:prstGeom>
        </p:spPr>
        <p:txBody>
          <a:bodyPr wrap="none">
            <a:spAutoFit/>
          </a:bodyPr>
          <a:lstStyle/>
          <a:p>
            <a:r>
              <a:rPr lang="en-US" altLang="zh-CN" sz="3600" b="1" dirty="0">
                <a:solidFill>
                  <a:srgbClr val="5482A3"/>
                </a:solidFill>
                <a:latin typeface="Rockwell Extra Bold" panose="02060903040505020403" pitchFamily="18" charset="0"/>
                <a:ea typeface="幼圆" panose="02010509060101010101" pitchFamily="49" charset="-122"/>
              </a:rPr>
              <a:t>2</a:t>
            </a:r>
            <a:endParaRPr lang="zh-CN" altLang="en-US" sz="3600" b="1" dirty="0">
              <a:solidFill>
                <a:srgbClr val="5482A3"/>
              </a:solidFill>
              <a:latin typeface="Rockwell Extra Bold" panose="02060903040505020403" pitchFamily="18" charset="0"/>
              <a:ea typeface="幼圆" panose="02010509060101010101" pitchFamily="49" charset="-122"/>
            </a:endParaRPr>
          </a:p>
        </p:txBody>
      </p:sp>
      <p:sp>
        <p:nvSpPr>
          <p:cNvPr id="38" name="标题 1"/>
          <p:cNvSpPr txBox="1"/>
          <p:nvPr/>
        </p:nvSpPr>
        <p:spPr>
          <a:xfrm>
            <a:off x="0" y="197440"/>
            <a:ext cx="9143999"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研究目标</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39" name="直接连接符 38"/>
          <p:cNvCxnSpPr>
            <a:endCxn id="38" idx="1"/>
          </p:cNvCxnSpPr>
          <p:nvPr/>
        </p:nvCxnSpPr>
        <p:spPr>
          <a:xfrm flipH="1">
            <a:off x="0" y="444137"/>
            <a:ext cx="2"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38" idx="3"/>
          </p:cNvCxnSpPr>
          <p:nvPr/>
        </p:nvCxnSpPr>
        <p:spPr>
          <a:xfrm>
            <a:off x="9143999" y="444137"/>
            <a:ext cx="1"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1"/>
          <a:stretch>
            <a:fillRect/>
          </a:stretch>
        </p:blipFill>
        <p:spPr>
          <a:xfrm>
            <a:off x="100383" y="4139951"/>
            <a:ext cx="8933793" cy="255093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1" fmla="*/ 0 w 9144000"/>
              <a:gd name="connsiteY0-2" fmla="*/ 0 h 4026877"/>
              <a:gd name="connsiteX1-3" fmla="*/ 9144000 w 9144000"/>
              <a:gd name="connsiteY1-4" fmla="*/ 0 h 4026877"/>
              <a:gd name="connsiteX2-5" fmla="*/ 9144000 w 9144000"/>
              <a:gd name="connsiteY2-6" fmla="*/ 4026877 h 4026877"/>
              <a:gd name="connsiteX3-7" fmla="*/ 4466492 w 9144000"/>
              <a:gd name="connsiteY3-8" fmla="*/ 4009292 h 4026877"/>
              <a:gd name="connsiteX4-9" fmla="*/ 0 w 9144000"/>
              <a:gd name="connsiteY4-10" fmla="*/ 4026877 h 4026877"/>
              <a:gd name="connsiteX5" fmla="*/ 0 w 9144000"/>
              <a:gd name="connsiteY5" fmla="*/ 0 h 4026877"/>
              <a:gd name="connsiteX0-11" fmla="*/ 0 w 9144000"/>
              <a:gd name="connsiteY0-12" fmla="*/ 0 h 4501661"/>
              <a:gd name="connsiteX1-13" fmla="*/ 9144000 w 9144000"/>
              <a:gd name="connsiteY1-14" fmla="*/ 0 h 4501661"/>
              <a:gd name="connsiteX2-15" fmla="*/ 9144000 w 9144000"/>
              <a:gd name="connsiteY2-16" fmla="*/ 4026877 h 4501661"/>
              <a:gd name="connsiteX3-17" fmla="*/ 4677508 w 9144000"/>
              <a:gd name="connsiteY3-18" fmla="*/ 4501661 h 4501661"/>
              <a:gd name="connsiteX4-19" fmla="*/ 0 w 9144000"/>
              <a:gd name="connsiteY4-20" fmla="*/ 4026877 h 4501661"/>
              <a:gd name="connsiteX5-21" fmla="*/ 0 w 9144000"/>
              <a:gd name="connsiteY5-22" fmla="*/ 0 h 4501661"/>
              <a:gd name="connsiteX0-23" fmla="*/ 0 w 9144000"/>
              <a:gd name="connsiteY0-24" fmla="*/ 0 h 5045818"/>
              <a:gd name="connsiteX1-25" fmla="*/ 9144000 w 9144000"/>
              <a:gd name="connsiteY1-26" fmla="*/ 0 h 5045818"/>
              <a:gd name="connsiteX2-27" fmla="*/ 9144000 w 9144000"/>
              <a:gd name="connsiteY2-28" fmla="*/ 4026877 h 5045818"/>
              <a:gd name="connsiteX3-29" fmla="*/ 4677508 w 9144000"/>
              <a:gd name="connsiteY3-30" fmla="*/ 5045818 h 5045818"/>
              <a:gd name="connsiteX4-31" fmla="*/ 0 w 9144000"/>
              <a:gd name="connsiteY4-32" fmla="*/ 4026877 h 5045818"/>
              <a:gd name="connsiteX5-33" fmla="*/ 0 w 9144000"/>
              <a:gd name="connsiteY5-34" fmla="*/ 0 h 5045818"/>
              <a:gd name="connsiteX0-35" fmla="*/ 0 w 9144000"/>
              <a:gd name="connsiteY0-36" fmla="*/ 0 h 5045818"/>
              <a:gd name="connsiteX1-37" fmla="*/ 9144000 w 9144000"/>
              <a:gd name="connsiteY1-38" fmla="*/ 0 h 5045818"/>
              <a:gd name="connsiteX2-39" fmla="*/ 9144000 w 9144000"/>
              <a:gd name="connsiteY2-40" fmla="*/ 4026877 h 5045818"/>
              <a:gd name="connsiteX3-41" fmla="*/ 4585145 w 9144000"/>
              <a:gd name="connsiteY3-42" fmla="*/ 5045818 h 5045818"/>
              <a:gd name="connsiteX4-43" fmla="*/ 0 w 9144000"/>
              <a:gd name="connsiteY4-44" fmla="*/ 4026877 h 5045818"/>
              <a:gd name="connsiteX5-45" fmla="*/ 0 w 9144000"/>
              <a:gd name="connsiteY5-46" fmla="*/ 0 h 50458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9144000" h="5045818">
                <a:moveTo>
                  <a:pt x="0" y="0"/>
                </a:moveTo>
                <a:lnTo>
                  <a:pt x="9144000" y="0"/>
                </a:lnTo>
                <a:lnTo>
                  <a:pt x="9144000" y="4026877"/>
                </a:lnTo>
                <a:lnTo>
                  <a:pt x="4585145" y="5045818"/>
                </a:lnTo>
                <a:lnTo>
                  <a:pt x="0" y="4026877"/>
                </a:lnTo>
                <a:lnTo>
                  <a:pt x="0" y="0"/>
                </a:lnTo>
                <a:close/>
              </a:path>
            </a:pathLst>
          </a:custGeom>
          <a:blipFill>
            <a:blip r:embed="rId1">
              <a:duotone>
                <a:prstClr val="black"/>
                <a:schemeClr val="accent3">
                  <a:tint val="45000"/>
                  <a:satMod val="400000"/>
                </a:schemeClr>
              </a:duotone>
              <a:extLst>
                <a:ext uri="{BEBA8EAE-BF5A-486C-A8C5-ECC9F3942E4B}">
                  <a14:imgProps xmlns:a14="http://schemas.microsoft.com/office/drawing/2010/main">
                    <a14:imgLayer r:embed="rId2">
                      <a14:imgEffect>
                        <a14:artisticBlur radius="5"/>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1" fmla="*/ 0 w 9144000"/>
              <a:gd name="connsiteY0-2" fmla="*/ 0 h 4026877"/>
              <a:gd name="connsiteX1-3" fmla="*/ 9144000 w 9144000"/>
              <a:gd name="connsiteY1-4" fmla="*/ 0 h 4026877"/>
              <a:gd name="connsiteX2-5" fmla="*/ 9144000 w 9144000"/>
              <a:gd name="connsiteY2-6" fmla="*/ 4026877 h 4026877"/>
              <a:gd name="connsiteX3-7" fmla="*/ 4466492 w 9144000"/>
              <a:gd name="connsiteY3-8" fmla="*/ 4009292 h 4026877"/>
              <a:gd name="connsiteX4-9" fmla="*/ 0 w 9144000"/>
              <a:gd name="connsiteY4-10" fmla="*/ 4026877 h 4026877"/>
              <a:gd name="connsiteX5" fmla="*/ 0 w 9144000"/>
              <a:gd name="connsiteY5" fmla="*/ 0 h 4026877"/>
              <a:gd name="connsiteX0-11" fmla="*/ 0 w 9144000"/>
              <a:gd name="connsiteY0-12" fmla="*/ 0 h 4501661"/>
              <a:gd name="connsiteX1-13" fmla="*/ 9144000 w 9144000"/>
              <a:gd name="connsiteY1-14" fmla="*/ 0 h 4501661"/>
              <a:gd name="connsiteX2-15" fmla="*/ 9144000 w 9144000"/>
              <a:gd name="connsiteY2-16" fmla="*/ 4026877 h 4501661"/>
              <a:gd name="connsiteX3-17" fmla="*/ 4677508 w 9144000"/>
              <a:gd name="connsiteY3-18" fmla="*/ 4501661 h 4501661"/>
              <a:gd name="connsiteX4-19" fmla="*/ 0 w 9144000"/>
              <a:gd name="connsiteY4-20" fmla="*/ 4026877 h 4501661"/>
              <a:gd name="connsiteX5-21" fmla="*/ 0 w 9144000"/>
              <a:gd name="connsiteY5-22" fmla="*/ 0 h 4501661"/>
              <a:gd name="connsiteX0-23" fmla="*/ 0 w 9144000"/>
              <a:gd name="connsiteY0-24" fmla="*/ 0 h 5045818"/>
              <a:gd name="connsiteX1-25" fmla="*/ 9144000 w 9144000"/>
              <a:gd name="connsiteY1-26" fmla="*/ 0 h 5045818"/>
              <a:gd name="connsiteX2-27" fmla="*/ 9144000 w 9144000"/>
              <a:gd name="connsiteY2-28" fmla="*/ 4026877 h 5045818"/>
              <a:gd name="connsiteX3-29" fmla="*/ 4677508 w 9144000"/>
              <a:gd name="connsiteY3-30" fmla="*/ 5045818 h 5045818"/>
              <a:gd name="connsiteX4-31" fmla="*/ 0 w 9144000"/>
              <a:gd name="connsiteY4-32" fmla="*/ 4026877 h 5045818"/>
              <a:gd name="connsiteX5-33" fmla="*/ 0 w 9144000"/>
              <a:gd name="connsiteY5-34" fmla="*/ 0 h 5045818"/>
              <a:gd name="connsiteX0-35" fmla="*/ 0 w 9144000"/>
              <a:gd name="connsiteY0-36" fmla="*/ 0 h 5026954"/>
              <a:gd name="connsiteX1-37" fmla="*/ 9144000 w 9144000"/>
              <a:gd name="connsiteY1-38" fmla="*/ 0 h 5026954"/>
              <a:gd name="connsiteX2-39" fmla="*/ 9144000 w 9144000"/>
              <a:gd name="connsiteY2-40" fmla="*/ 4026877 h 5026954"/>
              <a:gd name="connsiteX3-41" fmla="*/ 4603617 w 9144000"/>
              <a:gd name="connsiteY3-42" fmla="*/ 5026954 h 5026954"/>
              <a:gd name="connsiteX4-43" fmla="*/ 0 w 9144000"/>
              <a:gd name="connsiteY4-44" fmla="*/ 4026877 h 5026954"/>
              <a:gd name="connsiteX5-45" fmla="*/ 0 w 9144000"/>
              <a:gd name="connsiteY5-46" fmla="*/ 0 h 50269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9144000" h="5026954">
                <a:moveTo>
                  <a:pt x="0" y="0"/>
                </a:moveTo>
                <a:lnTo>
                  <a:pt x="9144000" y="0"/>
                </a:lnTo>
                <a:lnTo>
                  <a:pt x="9144000" y="4026877"/>
                </a:lnTo>
                <a:lnTo>
                  <a:pt x="4603617" y="5026954"/>
                </a:lnTo>
                <a:lnTo>
                  <a:pt x="0" y="4026877"/>
                </a:lnTo>
                <a:lnTo>
                  <a:pt x="0" y="0"/>
                </a:lnTo>
                <a:close/>
              </a:path>
            </a:pathLst>
          </a:custGeom>
          <a:solidFill>
            <a:srgbClr val="5482A3">
              <a:alpha val="80000"/>
            </a:srgbClr>
          </a:solidFill>
          <a:ln>
            <a:noFill/>
          </a:ln>
          <a:effectLst>
            <a:outerShdw blurRad="50800" dist="76200" dir="5400000" algn="t"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TextBox 1"/>
          <p:cNvSpPr txBox="1">
            <a:spLocks noChangeArrowheads="1"/>
          </p:cNvSpPr>
          <p:nvPr/>
        </p:nvSpPr>
        <p:spPr bwMode="auto">
          <a:xfrm>
            <a:off x="210064" y="2017182"/>
            <a:ext cx="8723871" cy="906915"/>
          </a:xfrm>
          <a:prstGeom prst="rect">
            <a:avLst/>
          </a:prstGeom>
          <a:noFill/>
          <a:ln w="9525">
            <a:noFill/>
            <a:miter lim="800000"/>
          </a:ln>
        </p:spPr>
        <p:txBody>
          <a:bodyPr wrap="square">
            <a:spAutoFit/>
          </a:bodyPr>
          <a:lstStyle/>
          <a:p>
            <a:pPr algn="ctr">
              <a:lnSpc>
                <a:spcPct val="150000"/>
              </a:lnSpc>
            </a:pPr>
            <a:r>
              <a:rPr lang="zh-CN" altLang="en-US" sz="4000" b="1" dirty="0">
                <a:latin typeface="+mn-ea"/>
              </a:rPr>
              <a:t>二、数据收集与预处理</a:t>
            </a:r>
            <a:endParaRPr lang="zh-CN" altLang="en-US" sz="4000" b="1" dirty="0">
              <a:solidFill>
                <a:schemeClr val="bg1"/>
              </a:solidFill>
              <a:latin typeface="微软雅黑" panose="020B0503020204020204" charset="-122"/>
              <a:ea typeface="微软雅黑" panose="020B0503020204020204" charset="-122"/>
            </a:endParaRPr>
          </a:p>
        </p:txBody>
      </p:sp>
      <p:pic>
        <p:nvPicPr>
          <p:cNvPr id="5" name="图片 4"/>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385355" y="209796"/>
            <a:ext cx="3288870" cy="88094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635" y="184785"/>
            <a:ext cx="9144635" cy="465455"/>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dirty="0">
                <a:solidFill>
                  <a:schemeClr val="bg1"/>
                </a:solidFill>
                <a:latin typeface="隶书" panose="02010509060101010101" pitchFamily="49" charset="-122"/>
                <a:ea typeface="隶书" panose="02010509060101010101" pitchFamily="49" charset="-122"/>
                <a:cs typeface="+mn-cs"/>
              </a:rPr>
              <a:t>数据收集：收集</a:t>
            </a:r>
            <a:r>
              <a:rPr lang="en-US" altLang="zh-CN" sz="3200" dirty="0">
                <a:solidFill>
                  <a:schemeClr val="bg1"/>
                </a:solidFill>
                <a:latin typeface="隶书" panose="02010509060101010101" pitchFamily="49" charset="-122"/>
                <a:ea typeface="隶书" panose="02010509060101010101" pitchFamily="49" charset="-122"/>
                <a:cs typeface="+mn-cs"/>
              </a:rPr>
              <a:t>MIMIC</a:t>
            </a:r>
            <a:r>
              <a:rPr lang="zh-CN" altLang="en-US" sz="3200" dirty="0">
                <a:solidFill>
                  <a:schemeClr val="bg1"/>
                </a:solidFill>
                <a:latin typeface="隶书" panose="02010509060101010101" pitchFamily="49" charset="-122"/>
                <a:ea typeface="隶书" panose="02010509060101010101" pitchFamily="49" charset="-122"/>
                <a:cs typeface="+mn-cs"/>
              </a:rPr>
              <a:t>数据</a:t>
            </a:r>
            <a:endParaRPr lang="zh-CN" altLang="en-US" sz="3200" dirty="0">
              <a:solidFill>
                <a:schemeClr val="bg1"/>
              </a:solidFill>
              <a:latin typeface="隶书" panose="02010509060101010101" pitchFamily="49" charset="-122"/>
              <a:ea typeface="隶书" panose="02010509060101010101" pitchFamily="49" charset="-122"/>
              <a:cs typeface="+mn-cs"/>
            </a:endParaRPr>
          </a:p>
        </p:txBody>
      </p:sp>
      <p:cxnSp>
        <p:nvCxnSpPr>
          <p:cNvPr id="6" name="直接连接符 5"/>
          <p:cNvCxnSpPr>
            <a:endCxn id="5" idx="1"/>
          </p:cNvCxnSpPr>
          <p:nvPr/>
        </p:nvCxnSpPr>
        <p:spPr>
          <a:xfrm flipH="1" flipV="1">
            <a:off x="-799" y="417708"/>
            <a:ext cx="71919" cy="26429"/>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flipH="1">
            <a:off x="9144000" y="417708"/>
            <a:ext cx="1" cy="2643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452061" y="2247531"/>
            <a:ext cx="7870006" cy="1014730"/>
          </a:xfrm>
          <a:prstGeom prst="rect">
            <a:avLst/>
          </a:prstGeom>
          <a:noFill/>
        </p:spPr>
        <p:txBody>
          <a:bodyPr wrap="square" rtlCol="0">
            <a:spAutoFit/>
          </a:bodyPr>
          <a:lstStyle/>
          <a:p>
            <a:pPr marL="342900" indent="-342900">
              <a:buFont typeface="Arial" panose="020B0604020202020204" pitchFamily="34" charset="0"/>
              <a:buChar char="•"/>
            </a:pPr>
            <a:r>
              <a:rPr lang="zh-CN" altLang="en-US" sz="2000" dirty="0">
                <a:latin typeface="+mn-ea"/>
              </a:rPr>
              <a:t>收集与统计了</a:t>
            </a:r>
            <a:r>
              <a:rPr lang="en-US" altLang="zh-CN" sz="2000" dirty="0">
                <a:latin typeface="+mn-ea"/>
              </a:rPr>
              <a:t>MIMIC-IV</a:t>
            </a:r>
            <a:r>
              <a:rPr lang="zh-CN" altLang="en-US" sz="2000" dirty="0">
                <a:latin typeface="+mn-ea"/>
              </a:rPr>
              <a:t>数据，该数据集通过医院中的健康记录系统（</a:t>
            </a:r>
            <a:r>
              <a:rPr lang="en-US" altLang="zh-CN" sz="2000" dirty="0">
                <a:latin typeface="+mn-ea"/>
              </a:rPr>
              <a:t>EHR</a:t>
            </a:r>
            <a:r>
              <a:rPr lang="zh-CN" altLang="en-US" sz="2000" dirty="0">
                <a:latin typeface="+mn-ea"/>
              </a:rPr>
              <a:t>）对全部入院病人信息进行记录，并将病人名称与入院年份进行哈希编码，统计信息如下表所示：</a:t>
            </a:r>
            <a:endParaRPr lang="zh-CN" altLang="en-US" sz="2000" dirty="0">
              <a:latin typeface="+mn-ea"/>
            </a:endParaRPr>
          </a:p>
        </p:txBody>
      </p:sp>
      <p:sp>
        <p:nvSpPr>
          <p:cNvPr id="24" name="文本框 23"/>
          <p:cNvSpPr txBox="1"/>
          <p:nvPr/>
        </p:nvSpPr>
        <p:spPr>
          <a:xfrm>
            <a:off x="452061" y="871388"/>
            <a:ext cx="7489863" cy="1014730"/>
          </a:xfrm>
          <a:prstGeom prst="rect">
            <a:avLst/>
          </a:prstGeom>
          <a:noFill/>
        </p:spPr>
        <p:txBody>
          <a:bodyPr wrap="square" rtlCol="0">
            <a:spAutoFit/>
          </a:bodyPr>
          <a:lstStyle/>
          <a:p>
            <a:pPr marL="342900" indent="-342900">
              <a:buFont typeface="Arial" panose="020B0604020202020204" pitchFamily="34" charset="0"/>
              <a:buChar char="•"/>
            </a:pPr>
            <a:r>
              <a:rPr lang="en-US" altLang="zh-CN" sz="2000" b="0" i="0" dirty="0">
                <a:solidFill>
                  <a:srgbClr val="232323"/>
                </a:solidFill>
                <a:effectLst/>
                <a:latin typeface="+mn-ea"/>
              </a:rPr>
              <a:t>MIMIC</a:t>
            </a:r>
            <a:r>
              <a:rPr lang="zh-CN" altLang="en-US" sz="2000" b="0" i="0" dirty="0">
                <a:solidFill>
                  <a:srgbClr val="232323"/>
                </a:solidFill>
                <a:effectLst/>
                <a:latin typeface="+mn-ea"/>
              </a:rPr>
              <a:t>数据库是美国麻省理工提供的一个对公众开放的多参数重症监护数据库，里面提供了多种从</a:t>
            </a:r>
            <a:r>
              <a:rPr lang="en-US" altLang="zh-CN" sz="2000" b="0" i="0" dirty="0">
                <a:solidFill>
                  <a:srgbClr val="232323"/>
                </a:solidFill>
                <a:effectLst/>
                <a:latin typeface="+mn-ea"/>
              </a:rPr>
              <a:t>ICU</a:t>
            </a:r>
            <a:r>
              <a:rPr lang="zh-CN" altLang="en-US" sz="2000" b="0" i="0" dirty="0">
                <a:solidFill>
                  <a:srgbClr val="232323"/>
                </a:solidFill>
                <a:effectLst/>
                <a:latin typeface="+mn-ea"/>
              </a:rPr>
              <a:t>病房中采集的生理数据。（</a:t>
            </a:r>
            <a:r>
              <a:rPr lang="en-US" altLang="zh-CN" sz="2000" b="0" i="0">
                <a:solidFill>
                  <a:srgbClr val="232323"/>
                </a:solidFill>
                <a:effectLst/>
                <a:latin typeface="+mn-ea"/>
              </a:rPr>
              <a:t>https://physionet.org/content/mimiciv/2.2/</a:t>
            </a:r>
            <a:r>
              <a:rPr lang="zh-CN" altLang="en-US" sz="2000" dirty="0">
                <a:solidFill>
                  <a:srgbClr val="232323"/>
                </a:solidFill>
                <a:latin typeface="+mn-ea"/>
              </a:rPr>
              <a:t>）</a:t>
            </a:r>
            <a:endParaRPr lang="zh-CN" altLang="en-US" sz="2000" dirty="0">
              <a:latin typeface="+mn-ea"/>
            </a:endParaRPr>
          </a:p>
        </p:txBody>
      </p:sp>
      <p:graphicFrame>
        <p:nvGraphicFramePr>
          <p:cNvPr id="29" name="表格 29"/>
          <p:cNvGraphicFramePr>
            <a:graphicFrameLocks noGrp="1"/>
          </p:cNvGraphicFramePr>
          <p:nvPr>
            <p:custDataLst>
              <p:tags r:id="rId1"/>
            </p:custDataLst>
          </p:nvPr>
        </p:nvGraphicFramePr>
        <p:xfrm>
          <a:off x="1196704" y="3558150"/>
          <a:ext cx="6489843" cy="2595880"/>
        </p:xfrm>
        <a:graphic>
          <a:graphicData uri="http://schemas.openxmlformats.org/drawingml/2006/table">
            <a:tbl>
              <a:tblPr firstRow="1" bandRow="1">
                <a:tableStyleId>{7DF18680-E054-41AD-8BC1-D1AEF772440D}</a:tableStyleId>
              </a:tblPr>
              <a:tblGrid>
                <a:gridCol w="3030876"/>
                <a:gridCol w="3458967"/>
              </a:tblGrid>
              <a:tr h="370840">
                <a:tc>
                  <a:txBody>
                    <a:bodyPr/>
                    <a:lstStyle/>
                    <a:p>
                      <a:pPr algn="ctr"/>
                      <a:r>
                        <a:rPr lang="zh-CN" altLang="en-US" dirty="0"/>
                        <a:t>数据来源 </a:t>
                      </a:r>
                      <a:endParaRPr lang="zh-CN" altLang="en-US" dirty="0"/>
                    </a:p>
                  </a:txBody>
                  <a:tcPr/>
                </a:tc>
                <a:tc>
                  <a:txBody>
                    <a:bodyPr/>
                    <a:lstStyle/>
                    <a:p>
                      <a:pPr algn="ctr"/>
                      <a:r>
                        <a:rPr lang="zh-CN" altLang="en-US" dirty="0"/>
                        <a:t>麻省理工学院</a:t>
                      </a:r>
                      <a:endParaRPr lang="zh-CN" altLang="en-US" dirty="0"/>
                    </a:p>
                  </a:txBody>
                  <a:tcPr/>
                </a:tc>
              </a:tr>
              <a:tr h="370840">
                <a:tc>
                  <a:txBody>
                    <a:bodyPr/>
                    <a:lstStyle/>
                    <a:p>
                      <a:pPr algn="ctr"/>
                      <a:r>
                        <a:rPr lang="zh-CN" altLang="en-US" dirty="0"/>
                        <a:t>统计中心</a:t>
                      </a:r>
                      <a:endParaRPr lang="zh-CN" altLang="en-US" dirty="0"/>
                    </a:p>
                  </a:txBody>
                  <a:tcPr/>
                </a:tc>
                <a:tc>
                  <a:txBody>
                    <a:bodyPr/>
                    <a:lstStyle/>
                    <a:p>
                      <a:pPr algn="ctr"/>
                      <a:r>
                        <a:rPr lang="zh-CN" altLang="en-US" dirty="0"/>
                        <a:t>计算生理学实验室</a:t>
                      </a:r>
                      <a:endParaRPr lang="zh-CN" altLang="en-US" dirty="0"/>
                    </a:p>
                  </a:txBody>
                  <a:tcPr/>
                </a:tc>
              </a:tr>
              <a:tr h="370840">
                <a:tc>
                  <a:txBody>
                    <a:bodyPr/>
                    <a:lstStyle/>
                    <a:p>
                      <a:pPr algn="ctr"/>
                      <a:r>
                        <a:rPr lang="zh-CN" altLang="en-US" dirty="0"/>
                        <a:t>数据格式</a:t>
                      </a:r>
                      <a:endParaRPr lang="zh-CN" altLang="en-US" dirty="0"/>
                    </a:p>
                  </a:txBody>
                  <a:tcPr/>
                </a:tc>
                <a:tc>
                  <a:txBody>
                    <a:bodyPr/>
                    <a:lstStyle/>
                    <a:p>
                      <a:pPr algn="ctr"/>
                      <a:r>
                        <a:rPr lang="en-US" altLang="zh-CN" dirty="0"/>
                        <a:t>SQL / CVS</a:t>
                      </a:r>
                      <a:endParaRPr lang="en-US" altLang="zh-CN" dirty="0"/>
                    </a:p>
                  </a:txBody>
                  <a:tcPr/>
                </a:tc>
              </a:tr>
              <a:tr h="370840">
                <a:tc>
                  <a:txBody>
                    <a:bodyPr/>
                    <a:lstStyle/>
                    <a:p>
                      <a:pPr algn="ctr"/>
                      <a:r>
                        <a:rPr lang="zh-CN" altLang="en-US" dirty="0"/>
                        <a:t>纳入时间 </a:t>
                      </a:r>
                      <a:endParaRPr lang="zh-CN" altLang="en-US" dirty="0"/>
                    </a:p>
                  </a:txBody>
                  <a:tcPr/>
                </a:tc>
                <a:tc>
                  <a:txBody>
                    <a:bodyPr/>
                    <a:lstStyle/>
                    <a:p>
                      <a:pPr algn="ctr"/>
                      <a:r>
                        <a:rPr lang="en-US" altLang="zh-CN" dirty="0"/>
                        <a:t>2008-2019</a:t>
                      </a:r>
                      <a:endParaRPr lang="zh-CN" altLang="en-US" dirty="0"/>
                    </a:p>
                  </a:txBody>
                  <a:tcPr/>
                </a:tc>
              </a:tr>
              <a:tr h="370840">
                <a:tc>
                  <a:txBody>
                    <a:bodyPr/>
                    <a:lstStyle/>
                    <a:p>
                      <a:pPr algn="ctr"/>
                      <a:r>
                        <a:rPr lang="zh-CN" altLang="en-US" dirty="0"/>
                        <a:t>信息种类数</a:t>
                      </a:r>
                      <a:endParaRPr lang="zh-CN" altLang="en-US" dirty="0"/>
                    </a:p>
                  </a:txBody>
                  <a:tcPr/>
                </a:tc>
                <a:tc>
                  <a:txBody>
                    <a:bodyPr/>
                    <a:lstStyle/>
                    <a:p>
                      <a:pPr algn="ctr"/>
                      <a:r>
                        <a:rPr lang="en-US" altLang="en-US" dirty="0"/>
                        <a:t>4014</a:t>
                      </a:r>
                      <a:endParaRPr lang="en-US" altLang="en-US" dirty="0"/>
                    </a:p>
                  </a:txBody>
                  <a:tcPr/>
                </a:tc>
              </a:tr>
              <a:tr h="370840">
                <a:tc>
                  <a:txBody>
                    <a:bodyPr/>
                    <a:lstStyle/>
                    <a:p>
                      <a:pPr algn="ctr"/>
                      <a:r>
                        <a:rPr lang="zh-CN" altLang="zh-CN" dirty="0"/>
                        <a:t>入院、住院、</a:t>
                      </a:r>
                      <a:r>
                        <a:rPr lang="en-US" altLang="zh-CN" dirty="0"/>
                        <a:t>ICU</a:t>
                      </a:r>
                      <a:r>
                        <a:rPr lang="zh-CN" altLang="en-US" dirty="0"/>
                        <a:t>患者数</a:t>
                      </a:r>
                      <a:endParaRPr lang="zh-CN" altLang="en-US" dirty="0"/>
                    </a:p>
                  </a:txBody>
                  <a:tcPr/>
                </a:tc>
                <a:tc>
                  <a:txBody>
                    <a:bodyPr/>
                    <a:lstStyle/>
                    <a:p>
                      <a:pPr algn="ctr"/>
                      <a:r>
                        <a:rPr lang="en-US" altLang="zh-CN" sz="1800" dirty="0">
                          <a:sym typeface="+mn-ea"/>
                        </a:rPr>
                        <a:t>299712</a:t>
                      </a:r>
                      <a:r>
                        <a:rPr lang="zh-CN" altLang="zh-CN" sz="1800" dirty="0">
                          <a:sym typeface="+mn-ea"/>
                        </a:rPr>
                        <a:t>、</a:t>
                      </a:r>
                      <a:r>
                        <a:rPr lang="en-US" altLang="zh-CN" sz="1800" dirty="0">
                          <a:sym typeface="+mn-ea"/>
                        </a:rPr>
                        <a:t>180733</a:t>
                      </a:r>
                      <a:r>
                        <a:rPr lang="zh-CN" altLang="zh-CN" sz="1800" dirty="0">
                          <a:sym typeface="+mn-ea"/>
                        </a:rPr>
                        <a:t>、</a:t>
                      </a:r>
                      <a:r>
                        <a:rPr lang="en-US" altLang="zh-CN" sz="1800" dirty="0">
                          <a:sym typeface="+mn-ea"/>
                        </a:rPr>
                        <a:t>50920</a:t>
                      </a:r>
                      <a:endParaRPr lang="en-US" altLang="zh-CN" sz="1800" dirty="0">
                        <a:sym typeface="+mn-ea"/>
                      </a:endParaRPr>
                    </a:p>
                  </a:txBody>
                  <a:tcPr/>
                </a:tc>
              </a:tr>
              <a:tr h="370840">
                <a:tc>
                  <a:txBody>
                    <a:bodyPr/>
                    <a:lstStyle/>
                    <a:p>
                      <a:pPr algn="ctr"/>
                      <a:r>
                        <a:rPr lang="zh-CN" altLang="en-US" dirty="0"/>
                        <a:t>总信息数</a:t>
                      </a:r>
                      <a:endParaRPr lang="zh-CN" altLang="en-US" dirty="0"/>
                    </a:p>
                  </a:txBody>
                  <a:tcPr/>
                </a:tc>
                <a:tc>
                  <a:txBody>
                    <a:bodyPr/>
                    <a:lstStyle/>
                    <a:p>
                      <a:pPr algn="ctr"/>
                      <a:r>
                        <a:rPr lang="en-US" altLang="zh-CN" dirty="0"/>
                        <a:t>313645063</a:t>
                      </a:r>
                      <a:endParaRPr lang="en-US" altLang="zh-CN" dirty="0"/>
                    </a:p>
                  </a:txBody>
                  <a:tcPr/>
                </a:tc>
              </a:tr>
            </a:tbl>
          </a:graphicData>
        </a:graphic>
      </p:graphicFrame>
    </p:spTree>
  </p:cSld>
  <p:clrMapOvr>
    <a:masterClrMapping/>
  </p:clrMapOvr>
</p:sld>
</file>

<file path=ppt/tags/tag1.xml><?xml version="1.0" encoding="utf-8"?>
<p:tagLst xmlns:p="http://schemas.openxmlformats.org/presentationml/2006/main">
  <p:tag name="KSO_WM_UNIT_TABLE_BEAUTIFY" val="smartTable{63e0ffa5-7f43-46d2-83d5-b9e24053a0fc}"/>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COMMONDATA" val="eyJoZGlkIjoiZGE0YzJlZjE2YmFkYjgzZTQ3OTE0ZjUxYWZiYjJkYjkifQ=="/>
  <p:tag name="KSO_WPP_MARK_KEY" val="056b40bc-aa0e-4e23-bb53-43ec07c012b4"/>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UNIT_TABLE_BEAUTIFY" val="smartTable{a2b823f9-4d38-4791-946a-9713a97fda51}"/>
</p:tagLst>
</file>

<file path=ppt/tags/tag8.xml><?xml version="1.0" encoding="utf-8"?>
<p:tagLst xmlns:p="http://schemas.openxmlformats.org/presentationml/2006/main">
  <p:tag name="KSO_WM_UNIT_TABLE_BEAUTIFY" val="smartTable{a2b823f9-4d38-4791-946a-9713a97fda51}"/>
</p:tagLst>
</file>

<file path=ppt/tags/tag9.xml><?xml version="1.0" encoding="utf-8"?>
<p:tagLst xmlns:p="http://schemas.openxmlformats.org/presentationml/2006/main">
  <p:tag name="KSO_WM_UNIT_PLACING_PICTURE_USER_VIEWPORT" val="{&quot;height&quot;:2567,&quot;width&quot;:13410}"/>
</p:tagLst>
</file>

<file path=ppt/theme/theme1.xml><?xml version="1.0" encoding="utf-8"?>
<a:theme xmlns:a="http://schemas.openxmlformats.org/drawingml/2006/main" name="Office 主题">
  <a:themeElements>
    <a:clrScheme name="黄色">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自定义 2">
      <a:majorFont>
        <a:latin typeface="Broadway"/>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7329</Words>
  <Application>WPS 演示</Application>
  <PresentationFormat>全屏显示(4:3)</PresentationFormat>
  <Paragraphs>1068</Paragraphs>
  <Slides>52</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52</vt:i4>
      </vt:variant>
    </vt:vector>
  </HeadingPairs>
  <TitlesOfParts>
    <vt:vector size="66" baseType="lpstr">
      <vt:lpstr>Arial</vt:lpstr>
      <vt:lpstr>宋体</vt:lpstr>
      <vt:lpstr>Wingdings</vt:lpstr>
      <vt:lpstr>隶书</vt:lpstr>
      <vt:lpstr>微软雅黑</vt:lpstr>
      <vt:lpstr>华文隶书</vt:lpstr>
      <vt:lpstr>Rockwell Extra Bold</vt:lpstr>
      <vt:lpstr>Segoe Print</vt:lpstr>
      <vt:lpstr>幼圆</vt:lpstr>
      <vt:lpstr>Arial Unicode MS</vt:lpstr>
      <vt:lpstr>Calibri</vt:lpstr>
      <vt:lpstr>Tahoma</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Hewlett-Packard 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王齐</dc:creator>
  <cp:lastModifiedBy>吴天阳</cp:lastModifiedBy>
  <cp:revision>206</cp:revision>
  <cp:lastPrinted>2015-03-12T14:31:00Z</cp:lastPrinted>
  <dcterms:created xsi:type="dcterms:W3CDTF">2014-12-22T06:08:00Z</dcterms:created>
  <dcterms:modified xsi:type="dcterms:W3CDTF">2023-05-23T02:26:32Z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ICV">
    <vt:lpwstr>18480B2EC0684BDA87C9AB3F5211C6B5_12</vt:lpwstr>
  </property>
</Properties>
</file>

<file path=docProps/thumbnail.jpeg>
</file>